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8" r:id="rId3"/>
    <p:sldId id="260" r:id="rId4"/>
    <p:sldId id="261" r:id="rId5"/>
    <p:sldId id="262" r:id="rId6"/>
    <p:sldId id="263" r:id="rId7"/>
    <p:sldId id="266" r:id="rId8"/>
  </p:sldIdLst>
  <p:sldSz cx="14630400" cy="8229600"/>
  <p:notesSz cx="8229600" cy="14630400"/>
  <p:embeddedFontLst>
    <p:embeddedFont>
      <p:font typeface="Calibri" panose="020F0502020204030204" pitchFamily="34" charset="0"/>
      <p:regular r:id="rId10"/>
      <p:bold r:id="rId11"/>
      <p:italic r:id="rId12"/>
      <p:boldItalic r:id="rId13"/>
    </p:embeddedFont>
    <p:embeddedFont>
      <p:font typeface="Geist"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0" d="100"/>
          <a:sy n="80" d="100"/>
        </p:scale>
        <p:origin x="4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79078BFC-3164-6A43-A4E3-DCD5CB69EBD1}" type="datetimeFigureOut">
              <a:rPr lang="en-US" smtClean="0"/>
              <a:t>11/21/2025</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7B315788-D8A7-8D48-B1D1-ADA6076593B3}" type="slidenum">
              <a:rPr lang="en-US" smtClean="0"/>
              <a:t>‹#›</a:t>
            </a:fld>
            <a:endParaRPr lang="en-US"/>
          </a:p>
        </p:txBody>
      </p:sp>
    </p:spTree>
    <p:extLst>
      <p:ext uri="{BB962C8B-B14F-4D97-AF65-F5344CB8AC3E}">
        <p14:creationId xmlns:p14="http://schemas.microsoft.com/office/powerpoint/2010/main" val="20875534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21B376-0648-D286-E6F7-CA8B1BB2DC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AE9998-1FE3-7E85-6BB5-87205C3E1C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0EF63F-2484-B202-4435-0A5B388D30C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A870F32-C414-337E-0CD7-4209C6377148}"/>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99704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01620">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6299542" y="3209354"/>
            <a:ext cx="7737024" cy="1394919"/>
          </a:xfrm>
          <a:prstGeom prst="rect">
            <a:avLst/>
          </a:prstGeom>
          <a:noFill/>
          <a:ln/>
        </p:spPr>
        <p:txBody>
          <a:bodyPr wrap="square" lIns="0" tIns="0" rIns="0" bIns="0" rtlCol="0" anchor="t"/>
          <a:lstStyle/>
          <a:p>
            <a:pPr marL="0" indent="0" algn="ctr">
              <a:lnSpc>
                <a:spcPts val="5050"/>
              </a:lnSpc>
              <a:buNone/>
            </a:pPr>
            <a:r>
              <a:rPr lang="en-US" sz="3900" b="1" dirty="0">
                <a:solidFill>
                  <a:srgbClr val="F2F5FA"/>
                </a:solidFill>
                <a:latin typeface="Geist Bold" pitchFamily="34" charset="0"/>
                <a:ea typeface="Geist Bold" pitchFamily="34" charset="-122"/>
              </a:rPr>
              <a:t>CRUD Operation </a:t>
            </a:r>
          </a:p>
          <a:p>
            <a:pPr marL="0" indent="0" algn="ctr">
              <a:lnSpc>
                <a:spcPts val="5050"/>
              </a:lnSpc>
              <a:buNone/>
            </a:pPr>
            <a:r>
              <a:rPr lang="en-US" sz="3900" b="1" dirty="0">
                <a:solidFill>
                  <a:srgbClr val="F2F5FA"/>
                </a:solidFill>
                <a:latin typeface="Geist Bold" pitchFamily="34" charset="0"/>
                <a:ea typeface="Geist Bold" pitchFamily="34" charset="-122"/>
              </a:rPr>
              <a:t>(MVC Framework – CODEIGNITER)</a:t>
            </a:r>
            <a:endParaRPr lang="en-US" sz="3900" dirty="0"/>
          </a:p>
        </p:txBody>
      </p:sp>
      <p:sp>
        <p:nvSpPr>
          <p:cNvPr id="4" name="Text 1"/>
          <p:cNvSpPr/>
          <p:nvPr/>
        </p:nvSpPr>
        <p:spPr>
          <a:xfrm>
            <a:off x="9629034" y="4731322"/>
            <a:ext cx="1078040" cy="314014"/>
          </a:xfrm>
          <a:prstGeom prst="rect">
            <a:avLst/>
          </a:prstGeom>
          <a:noFill/>
          <a:ln/>
        </p:spPr>
        <p:txBody>
          <a:bodyPr wrap="square" lIns="0" tIns="0" rIns="0" bIns="0" rtlCol="0" anchor="t"/>
          <a:lstStyle/>
          <a:p>
            <a:pPr marL="0" indent="0" algn="l">
              <a:lnSpc>
                <a:spcPts val="2000"/>
              </a:lnSpc>
              <a:buNone/>
            </a:pPr>
            <a:r>
              <a:rPr lang="en-US" sz="2000" dirty="0">
                <a:solidFill>
                  <a:srgbClr val="EBEDF0"/>
                </a:solidFill>
                <a:latin typeface="Geist" pitchFamily="34" charset="0"/>
                <a:ea typeface="Geist" pitchFamily="34" charset="-122"/>
                <a:cs typeface="Geist" pitchFamily="34" charset="-120"/>
              </a:rPr>
              <a:t>Group: 9</a:t>
            </a:r>
            <a:endParaRPr lang="en-US" sz="2000" dirty="0"/>
          </a:p>
        </p:txBody>
      </p:sp>
      <p:sp>
        <p:nvSpPr>
          <p:cNvPr id="6" name="Rectangle: Top Corners Rounded 5">
            <a:extLst>
              <a:ext uri="{FF2B5EF4-FFF2-40B4-BE49-F238E27FC236}">
                <a16:creationId xmlns:a16="http://schemas.microsoft.com/office/drawing/2014/main" id="{9C1D6AC7-010C-B2DD-A214-F3B708B4BC9A}"/>
              </a:ext>
            </a:extLst>
          </p:cNvPr>
          <p:cNvSpPr/>
          <p:nvPr/>
        </p:nvSpPr>
        <p:spPr>
          <a:xfrm>
            <a:off x="0" y="7764317"/>
            <a:ext cx="14630400" cy="465283"/>
          </a:xfrm>
          <a:prstGeom prst="round2SameRect">
            <a:avLst>
              <a:gd name="adj1" fmla="val 0"/>
              <a:gd name="adj2" fmla="val 0"/>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Codeigniter คืออะไร? ใช้งานอย่างไร? | by 7svv | Medium">
            <a:extLst>
              <a:ext uri="{FF2B5EF4-FFF2-40B4-BE49-F238E27FC236}">
                <a16:creationId xmlns:a16="http://schemas.microsoft.com/office/drawing/2014/main" id="{7760889A-5C05-4111-AEF2-0DC0E578EB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5658522" cy="77643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793790" y="3226832"/>
            <a:ext cx="13042821" cy="1289923"/>
          </a:xfrm>
          <a:prstGeom prst="rect">
            <a:avLst/>
          </a:prstGeom>
          <a:noFill/>
          <a:ln/>
        </p:spPr>
        <p:txBody>
          <a:bodyPr wrap="square" lIns="0" tIns="0" rIns="0" bIns="0" rtlCol="0" anchor="t"/>
          <a:lstStyle/>
          <a:p>
            <a:pPr marL="0" indent="0" algn="l">
              <a:lnSpc>
                <a:spcPts val="5050"/>
              </a:lnSpc>
              <a:buNone/>
            </a:pPr>
            <a:r>
              <a:rPr lang="en-US" sz="3900" b="1" dirty="0">
                <a:solidFill>
                  <a:srgbClr val="F2F5FA"/>
                </a:solidFill>
                <a:latin typeface="Geist Bold" pitchFamily="34" charset="0"/>
                <a:ea typeface="Geist Bold" pitchFamily="34" charset="-122"/>
                <a:cs typeface="Geist Bold" pitchFamily="34" charset="-120"/>
              </a:rPr>
              <a:t>Introduction to the Model-View-Controller (MVC) Architectural Pattern</a:t>
            </a:r>
            <a:endParaRPr lang="en-US" sz="3900" dirty="0"/>
          </a:p>
        </p:txBody>
      </p:sp>
      <p:sp>
        <p:nvSpPr>
          <p:cNvPr id="4" name="Text 1"/>
          <p:cNvSpPr/>
          <p:nvPr/>
        </p:nvSpPr>
        <p:spPr>
          <a:xfrm>
            <a:off x="793790" y="4814411"/>
            <a:ext cx="13042821" cy="516017"/>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MVC is an architectural pattern that separates an application into three main logical components: the Model, the View, and the Controller. This separation of concerns simplifies development, improves maintainability, and enhances scalability, especially for complex web applications.</a:t>
            </a:r>
            <a:endParaRPr lang="en-US" sz="1550" dirty="0"/>
          </a:p>
        </p:txBody>
      </p:sp>
      <p:sp>
        <p:nvSpPr>
          <p:cNvPr id="5" name="Text 2"/>
          <p:cNvSpPr/>
          <p:nvPr/>
        </p:nvSpPr>
        <p:spPr>
          <a:xfrm>
            <a:off x="793790" y="5752028"/>
            <a:ext cx="2480905" cy="322540"/>
          </a:xfrm>
          <a:prstGeom prst="rect">
            <a:avLst/>
          </a:prstGeom>
          <a:noFill/>
          <a:ln/>
        </p:spPr>
        <p:txBody>
          <a:bodyPr wrap="none" lIns="0" tIns="0" rIns="0" bIns="0" rtlCol="0" anchor="t"/>
          <a:lstStyle/>
          <a:p>
            <a:pPr marL="0" indent="0" algn="l">
              <a:lnSpc>
                <a:spcPts val="2500"/>
              </a:lnSpc>
              <a:buNone/>
            </a:pPr>
            <a:r>
              <a:rPr lang="en-US" sz="1950" b="1" dirty="0">
                <a:solidFill>
                  <a:srgbClr val="F2F5FA"/>
                </a:solidFill>
                <a:latin typeface="Geist Bold" pitchFamily="34" charset="0"/>
                <a:ea typeface="Geist Bold" pitchFamily="34" charset="-122"/>
                <a:cs typeface="Geist Bold" pitchFamily="34" charset="-120"/>
              </a:rPr>
              <a:t>Model</a:t>
            </a:r>
            <a:endParaRPr lang="en-US" sz="1950" dirty="0"/>
          </a:p>
        </p:txBody>
      </p:sp>
      <p:sp>
        <p:nvSpPr>
          <p:cNvPr id="6" name="Text 3"/>
          <p:cNvSpPr/>
          <p:nvPr/>
        </p:nvSpPr>
        <p:spPr>
          <a:xfrm>
            <a:off x="793790" y="6272927"/>
            <a:ext cx="4025741" cy="1032034"/>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Manages the data and business logic of the application. It interacts directly with the database, handling data retrieval, storage, and manipulation.</a:t>
            </a:r>
            <a:endParaRPr lang="en-US" sz="1550" dirty="0"/>
          </a:p>
        </p:txBody>
      </p:sp>
      <p:sp>
        <p:nvSpPr>
          <p:cNvPr id="7" name="Text 4"/>
          <p:cNvSpPr/>
          <p:nvPr/>
        </p:nvSpPr>
        <p:spPr>
          <a:xfrm>
            <a:off x="5311259" y="5752028"/>
            <a:ext cx="2480905" cy="322540"/>
          </a:xfrm>
          <a:prstGeom prst="rect">
            <a:avLst/>
          </a:prstGeom>
          <a:noFill/>
          <a:ln/>
        </p:spPr>
        <p:txBody>
          <a:bodyPr wrap="none" lIns="0" tIns="0" rIns="0" bIns="0" rtlCol="0" anchor="t"/>
          <a:lstStyle/>
          <a:p>
            <a:pPr marL="0" indent="0" algn="l">
              <a:lnSpc>
                <a:spcPts val="2500"/>
              </a:lnSpc>
              <a:buNone/>
            </a:pPr>
            <a:r>
              <a:rPr lang="en-US" sz="1950" b="1" dirty="0">
                <a:solidFill>
                  <a:srgbClr val="F2F5FA"/>
                </a:solidFill>
                <a:latin typeface="Geist Bold" pitchFamily="34" charset="0"/>
                <a:ea typeface="Geist Bold" pitchFamily="34" charset="-122"/>
                <a:cs typeface="Geist Bold" pitchFamily="34" charset="-120"/>
              </a:rPr>
              <a:t>View</a:t>
            </a:r>
            <a:endParaRPr lang="en-US" sz="1950" dirty="0"/>
          </a:p>
        </p:txBody>
      </p:sp>
      <p:sp>
        <p:nvSpPr>
          <p:cNvPr id="8" name="Text 5"/>
          <p:cNvSpPr/>
          <p:nvPr/>
        </p:nvSpPr>
        <p:spPr>
          <a:xfrm>
            <a:off x="5311259" y="6272927"/>
            <a:ext cx="4024313" cy="1032034"/>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Presents the data to the user. It's responsible for the user interface (UI) and displays information based on the Model's data.</a:t>
            </a:r>
            <a:endParaRPr lang="en-US" sz="1550" dirty="0"/>
          </a:p>
        </p:txBody>
      </p:sp>
      <p:sp>
        <p:nvSpPr>
          <p:cNvPr id="9" name="Text 6"/>
          <p:cNvSpPr/>
          <p:nvPr/>
        </p:nvSpPr>
        <p:spPr>
          <a:xfrm>
            <a:off x="9827300" y="5752028"/>
            <a:ext cx="2480905" cy="322540"/>
          </a:xfrm>
          <a:prstGeom prst="rect">
            <a:avLst/>
          </a:prstGeom>
          <a:noFill/>
          <a:ln/>
        </p:spPr>
        <p:txBody>
          <a:bodyPr wrap="none" lIns="0" tIns="0" rIns="0" bIns="0" rtlCol="0" anchor="t"/>
          <a:lstStyle/>
          <a:p>
            <a:pPr marL="0" indent="0" algn="l">
              <a:lnSpc>
                <a:spcPts val="2500"/>
              </a:lnSpc>
              <a:buNone/>
            </a:pPr>
            <a:r>
              <a:rPr lang="en-US" sz="1950" b="1" dirty="0">
                <a:solidFill>
                  <a:srgbClr val="F2F5FA"/>
                </a:solidFill>
                <a:latin typeface="Geist Bold" pitchFamily="34" charset="0"/>
                <a:ea typeface="Geist Bold" pitchFamily="34" charset="-122"/>
                <a:cs typeface="Geist Bold" pitchFamily="34" charset="-120"/>
              </a:rPr>
              <a:t>Controller</a:t>
            </a:r>
            <a:endParaRPr lang="en-US" sz="1950" dirty="0"/>
          </a:p>
        </p:txBody>
      </p:sp>
      <p:sp>
        <p:nvSpPr>
          <p:cNvPr id="10" name="Text 7"/>
          <p:cNvSpPr/>
          <p:nvPr/>
        </p:nvSpPr>
        <p:spPr>
          <a:xfrm>
            <a:off x="9827300" y="6272927"/>
            <a:ext cx="4024313" cy="1032034"/>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Acts as an intermediary between the Model and the View. It receives user input, processes it, updates the Model, and selects the appropriate View to display.</a:t>
            </a:r>
            <a:endParaRPr lang="en-US" sz="1550" dirty="0"/>
          </a:p>
        </p:txBody>
      </p:sp>
      <p:sp>
        <p:nvSpPr>
          <p:cNvPr id="14" name="Rectangle: Top Corners Rounded 13">
            <a:extLst>
              <a:ext uri="{FF2B5EF4-FFF2-40B4-BE49-F238E27FC236}">
                <a16:creationId xmlns:a16="http://schemas.microsoft.com/office/drawing/2014/main" id="{554B2DC2-708E-B514-D5B5-ED11E213A92B}"/>
              </a:ext>
            </a:extLst>
          </p:cNvPr>
          <p:cNvSpPr/>
          <p:nvPr/>
        </p:nvSpPr>
        <p:spPr>
          <a:xfrm>
            <a:off x="0" y="7764317"/>
            <a:ext cx="14630400" cy="465283"/>
          </a:xfrm>
          <a:prstGeom prst="round2SameRect">
            <a:avLst>
              <a:gd name="adj1" fmla="val 0"/>
              <a:gd name="adj2" fmla="val 0"/>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mplementation of a table model in MQL5: Applying the MVC concept ...">
            <a:extLst>
              <a:ext uri="{FF2B5EF4-FFF2-40B4-BE49-F238E27FC236}">
                <a16:creationId xmlns:a16="http://schemas.microsoft.com/office/drawing/2014/main" id="{BEEDA670-F3CC-41FA-8A82-928582CE05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5158" y="-143113"/>
            <a:ext cx="14630400" cy="299085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226939"/>
            <a:ext cx="13042821" cy="1289923"/>
          </a:xfrm>
          <a:prstGeom prst="rect">
            <a:avLst/>
          </a:prstGeom>
          <a:noFill/>
          <a:ln/>
        </p:spPr>
        <p:txBody>
          <a:bodyPr wrap="square" lIns="0" tIns="0" rIns="0" bIns="0" rtlCol="0" anchor="t"/>
          <a:lstStyle/>
          <a:p>
            <a:pPr marL="0" indent="0" algn="l">
              <a:lnSpc>
                <a:spcPts val="5050"/>
              </a:lnSpc>
              <a:buNone/>
            </a:pPr>
            <a:r>
              <a:rPr lang="en-US" sz="3900" b="1" dirty="0">
                <a:solidFill>
                  <a:srgbClr val="F2F5FA"/>
                </a:solidFill>
                <a:latin typeface="Geist Bold" pitchFamily="34" charset="0"/>
                <a:ea typeface="Geist Bold" pitchFamily="34" charset="-122"/>
                <a:cs typeface="Geist Bold" pitchFamily="34" charset="-120"/>
              </a:rPr>
              <a:t>Implementing the </a:t>
            </a:r>
            <a:r>
              <a:rPr lang="en-US" sz="3900" b="1" dirty="0">
                <a:solidFill>
                  <a:srgbClr val="6296FF"/>
                </a:solidFill>
                <a:latin typeface="Geist Bold" pitchFamily="34" charset="0"/>
                <a:ea typeface="Geist Bold" pitchFamily="34" charset="-122"/>
                <a:cs typeface="Geist Bold" pitchFamily="34" charset="-120"/>
              </a:rPr>
              <a:t>C</a:t>
            </a:r>
            <a:r>
              <a:rPr lang="en-US" sz="3900" b="1" dirty="0">
                <a:solidFill>
                  <a:srgbClr val="F2F5FA"/>
                </a:solidFill>
                <a:latin typeface="Geist Bold" pitchFamily="34" charset="0"/>
                <a:ea typeface="Geist Bold" pitchFamily="34" charset="-122"/>
                <a:cs typeface="Geist Bold" pitchFamily="34" charset="-120"/>
              </a:rPr>
              <a:t>reate Operation in CodeIgniter MVC</a:t>
            </a:r>
            <a:endParaRPr lang="en-US" sz="3900" dirty="0"/>
          </a:p>
        </p:txBody>
      </p:sp>
      <p:sp>
        <p:nvSpPr>
          <p:cNvPr id="3" name="Text 1"/>
          <p:cNvSpPr/>
          <p:nvPr/>
        </p:nvSpPr>
        <p:spPr>
          <a:xfrm>
            <a:off x="793790" y="2913698"/>
            <a:ext cx="13042821" cy="516017"/>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The 'Create' operation involves adding new data records to your database. In CodeIgniter, this typically involves a form in the View to collect user input, a Controller to handle the submission, and a Model to interact with the database's insert function.</a:t>
            </a:r>
            <a:endParaRPr lang="en-US" sz="1550" dirty="0"/>
          </a:p>
        </p:txBody>
      </p:sp>
      <p:sp>
        <p:nvSpPr>
          <p:cNvPr id="4" name="Text 2"/>
          <p:cNvSpPr/>
          <p:nvPr/>
        </p:nvSpPr>
        <p:spPr>
          <a:xfrm>
            <a:off x="793790" y="3652957"/>
            <a:ext cx="198358" cy="258008"/>
          </a:xfrm>
          <a:prstGeom prst="rect">
            <a:avLst/>
          </a:prstGeom>
          <a:noFill/>
          <a:ln/>
        </p:spPr>
        <p:txBody>
          <a:bodyPr wrap="none" lIns="0" tIns="0" rIns="0" bIns="0" rtlCol="0" anchor="t"/>
          <a:lstStyle/>
          <a:p>
            <a:pPr marL="0" indent="0" algn="l">
              <a:lnSpc>
                <a:spcPts val="2000"/>
              </a:lnSpc>
              <a:buNone/>
            </a:pPr>
            <a:endParaRPr lang="en-US" sz="1550" dirty="0"/>
          </a:p>
        </p:txBody>
      </p:sp>
      <p:pic>
        <p:nvPicPr>
          <p:cNvPr id="5" name="Image 0" descr="preencoded.png"/>
          <p:cNvPicPr>
            <a:picLocks noChangeAspect="1"/>
          </p:cNvPicPr>
          <p:nvPr/>
        </p:nvPicPr>
        <p:blipFill>
          <a:blip r:embed="rId3"/>
          <a:stretch>
            <a:fillRect/>
          </a:stretch>
        </p:blipFill>
        <p:spPr>
          <a:xfrm>
            <a:off x="793790" y="3977283"/>
            <a:ext cx="6422231" cy="22860"/>
          </a:xfrm>
          <a:prstGeom prst="rect">
            <a:avLst/>
          </a:prstGeom>
        </p:spPr>
      </p:pic>
      <p:sp>
        <p:nvSpPr>
          <p:cNvPr id="6" name="Text 3"/>
          <p:cNvSpPr/>
          <p:nvPr/>
        </p:nvSpPr>
        <p:spPr>
          <a:xfrm>
            <a:off x="793790" y="4122182"/>
            <a:ext cx="2662357" cy="322540"/>
          </a:xfrm>
          <a:prstGeom prst="rect">
            <a:avLst/>
          </a:prstGeom>
          <a:noFill/>
          <a:ln/>
        </p:spPr>
        <p:txBody>
          <a:bodyPr wrap="none" lIns="0" tIns="0" rIns="0" bIns="0" rtlCol="0" anchor="t"/>
          <a:lstStyle/>
          <a:p>
            <a:pPr marL="0" indent="0" algn="l">
              <a:lnSpc>
                <a:spcPts val="2500"/>
              </a:lnSpc>
              <a:buNone/>
            </a:pPr>
            <a:r>
              <a:rPr lang="en-US" sz="1950" b="1" dirty="0">
                <a:solidFill>
                  <a:srgbClr val="EBEDF0"/>
                </a:solidFill>
                <a:latin typeface="Geist Bold" pitchFamily="34" charset="0"/>
                <a:ea typeface="Geist Bold" pitchFamily="34" charset="-122"/>
                <a:cs typeface="Geist Bold" pitchFamily="34" charset="-120"/>
              </a:rPr>
              <a:t>View: Data Input Form</a:t>
            </a:r>
            <a:endParaRPr lang="en-US" sz="1950" dirty="0"/>
          </a:p>
        </p:txBody>
      </p:sp>
      <p:sp>
        <p:nvSpPr>
          <p:cNvPr id="7" name="Text 4"/>
          <p:cNvSpPr/>
          <p:nvPr/>
        </p:nvSpPr>
        <p:spPr>
          <a:xfrm>
            <a:off x="793790" y="4563785"/>
            <a:ext cx="6422231" cy="516017"/>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Design an HTML form to gather the necessary data from the user (e.g., name, email).</a:t>
            </a:r>
            <a:endParaRPr lang="en-US" sz="1550" dirty="0"/>
          </a:p>
        </p:txBody>
      </p:sp>
      <p:sp>
        <p:nvSpPr>
          <p:cNvPr id="8" name="Text 5"/>
          <p:cNvSpPr/>
          <p:nvPr/>
        </p:nvSpPr>
        <p:spPr>
          <a:xfrm>
            <a:off x="7414379" y="3652957"/>
            <a:ext cx="198358" cy="258008"/>
          </a:xfrm>
          <a:prstGeom prst="rect">
            <a:avLst/>
          </a:prstGeom>
          <a:noFill/>
          <a:ln/>
        </p:spPr>
        <p:txBody>
          <a:bodyPr wrap="none" lIns="0" tIns="0" rIns="0" bIns="0" rtlCol="0" anchor="t"/>
          <a:lstStyle/>
          <a:p>
            <a:pPr marL="0" indent="0" algn="l">
              <a:lnSpc>
                <a:spcPts val="2000"/>
              </a:lnSpc>
              <a:buNone/>
            </a:pPr>
            <a:endParaRPr lang="en-US" sz="1550" dirty="0"/>
          </a:p>
        </p:txBody>
      </p:sp>
      <p:pic>
        <p:nvPicPr>
          <p:cNvPr id="9" name="Image 1" descr="preencoded.png"/>
          <p:cNvPicPr>
            <a:picLocks noChangeAspect="1"/>
          </p:cNvPicPr>
          <p:nvPr/>
        </p:nvPicPr>
        <p:blipFill>
          <a:blip r:embed="rId3"/>
          <a:stretch>
            <a:fillRect/>
          </a:stretch>
        </p:blipFill>
        <p:spPr>
          <a:xfrm>
            <a:off x="7414379" y="3977283"/>
            <a:ext cx="6422231" cy="22860"/>
          </a:xfrm>
          <a:prstGeom prst="rect">
            <a:avLst/>
          </a:prstGeom>
        </p:spPr>
      </p:pic>
      <p:sp>
        <p:nvSpPr>
          <p:cNvPr id="10" name="Text 6"/>
          <p:cNvSpPr/>
          <p:nvPr/>
        </p:nvSpPr>
        <p:spPr>
          <a:xfrm>
            <a:off x="7414379" y="4122182"/>
            <a:ext cx="4350782" cy="322540"/>
          </a:xfrm>
          <a:prstGeom prst="rect">
            <a:avLst/>
          </a:prstGeom>
          <a:noFill/>
          <a:ln/>
        </p:spPr>
        <p:txBody>
          <a:bodyPr wrap="none" lIns="0" tIns="0" rIns="0" bIns="0" rtlCol="0" anchor="t"/>
          <a:lstStyle/>
          <a:p>
            <a:pPr marL="0" indent="0" algn="l">
              <a:lnSpc>
                <a:spcPts val="2500"/>
              </a:lnSpc>
              <a:buNone/>
            </a:pPr>
            <a:r>
              <a:rPr lang="en-US" sz="1950" b="1" dirty="0">
                <a:solidFill>
                  <a:srgbClr val="EBEDF0"/>
                </a:solidFill>
                <a:latin typeface="Geist Bold" pitchFamily="34" charset="0"/>
                <a:ea typeface="Geist Bold" pitchFamily="34" charset="-122"/>
                <a:cs typeface="Geist Bold" pitchFamily="34" charset="-120"/>
              </a:rPr>
              <a:t>Controller: Handle Form Submission</a:t>
            </a:r>
            <a:endParaRPr lang="en-US" sz="1950" dirty="0"/>
          </a:p>
        </p:txBody>
      </p:sp>
      <p:sp>
        <p:nvSpPr>
          <p:cNvPr id="11" name="Text 7"/>
          <p:cNvSpPr/>
          <p:nvPr/>
        </p:nvSpPr>
        <p:spPr>
          <a:xfrm>
            <a:off x="7414379" y="4563785"/>
            <a:ext cx="6422231" cy="516017"/>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Receive the form data, validate it, and prepare it for insertion. This acts as the bridge between the user and the database.</a:t>
            </a:r>
            <a:endParaRPr lang="en-US" sz="1550" dirty="0"/>
          </a:p>
        </p:txBody>
      </p:sp>
      <p:pic>
        <p:nvPicPr>
          <p:cNvPr id="13" name="Image 2" descr="preencoded.png"/>
          <p:cNvPicPr>
            <a:picLocks noChangeAspect="1"/>
          </p:cNvPicPr>
          <p:nvPr/>
        </p:nvPicPr>
        <p:blipFill>
          <a:blip r:embed="rId3"/>
          <a:stretch>
            <a:fillRect/>
          </a:stretch>
        </p:blipFill>
        <p:spPr>
          <a:xfrm>
            <a:off x="793790" y="5731431"/>
            <a:ext cx="6422231" cy="22860"/>
          </a:xfrm>
          <a:prstGeom prst="rect">
            <a:avLst/>
          </a:prstGeom>
        </p:spPr>
      </p:pic>
      <p:sp>
        <p:nvSpPr>
          <p:cNvPr id="14" name="Text 9"/>
          <p:cNvSpPr/>
          <p:nvPr/>
        </p:nvSpPr>
        <p:spPr>
          <a:xfrm>
            <a:off x="793790" y="5896213"/>
            <a:ext cx="3197304" cy="322540"/>
          </a:xfrm>
          <a:prstGeom prst="rect">
            <a:avLst/>
          </a:prstGeom>
          <a:noFill/>
          <a:ln/>
        </p:spPr>
        <p:txBody>
          <a:bodyPr wrap="none" lIns="0" tIns="0" rIns="0" bIns="0" rtlCol="0" anchor="t"/>
          <a:lstStyle/>
          <a:p>
            <a:pPr marL="0" indent="0" algn="l">
              <a:lnSpc>
                <a:spcPts val="2500"/>
              </a:lnSpc>
              <a:buNone/>
            </a:pPr>
            <a:r>
              <a:rPr lang="en-US" sz="1950" b="1" dirty="0">
                <a:solidFill>
                  <a:srgbClr val="EBEDF0"/>
                </a:solidFill>
                <a:latin typeface="Geist Bold" pitchFamily="34" charset="0"/>
                <a:ea typeface="Geist Bold" pitchFamily="34" charset="-122"/>
                <a:cs typeface="Geist Bold" pitchFamily="34" charset="-120"/>
              </a:rPr>
              <a:t>Model: Database Insertion</a:t>
            </a:r>
            <a:endParaRPr lang="en-US" sz="1950" dirty="0"/>
          </a:p>
        </p:txBody>
      </p:sp>
      <p:sp>
        <p:nvSpPr>
          <p:cNvPr id="15" name="Text 10"/>
          <p:cNvSpPr/>
          <p:nvPr/>
        </p:nvSpPr>
        <p:spPr>
          <a:xfrm>
            <a:off x="793790" y="6337816"/>
            <a:ext cx="6422231" cy="516017"/>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Call a Model method to execute the database insert query. CodeIgniter's Active Record simplifies this process significantly.</a:t>
            </a:r>
            <a:endParaRPr lang="en-US" sz="1550" dirty="0"/>
          </a:p>
        </p:txBody>
      </p:sp>
      <p:sp>
        <p:nvSpPr>
          <p:cNvPr id="16" name="Text 11"/>
          <p:cNvSpPr/>
          <p:nvPr/>
        </p:nvSpPr>
        <p:spPr>
          <a:xfrm>
            <a:off x="7414379" y="5426988"/>
            <a:ext cx="198358" cy="258008"/>
          </a:xfrm>
          <a:prstGeom prst="rect">
            <a:avLst/>
          </a:prstGeom>
          <a:noFill/>
          <a:ln/>
        </p:spPr>
        <p:txBody>
          <a:bodyPr wrap="none" lIns="0" tIns="0" rIns="0" bIns="0" rtlCol="0" anchor="t"/>
          <a:lstStyle/>
          <a:p>
            <a:pPr marL="0" indent="0" algn="l">
              <a:lnSpc>
                <a:spcPts val="2000"/>
              </a:lnSpc>
              <a:buNone/>
            </a:pPr>
            <a:endParaRPr lang="en-US" sz="1550" dirty="0"/>
          </a:p>
        </p:txBody>
      </p:sp>
      <p:pic>
        <p:nvPicPr>
          <p:cNvPr id="17" name="Image 3" descr="preencoded.png"/>
          <p:cNvPicPr>
            <a:picLocks noChangeAspect="1"/>
          </p:cNvPicPr>
          <p:nvPr/>
        </p:nvPicPr>
        <p:blipFill>
          <a:blip r:embed="rId3"/>
          <a:stretch>
            <a:fillRect/>
          </a:stretch>
        </p:blipFill>
        <p:spPr>
          <a:xfrm>
            <a:off x="7414379" y="5731431"/>
            <a:ext cx="6422231" cy="22860"/>
          </a:xfrm>
          <a:prstGeom prst="rect">
            <a:avLst/>
          </a:prstGeom>
        </p:spPr>
      </p:pic>
      <p:sp>
        <p:nvSpPr>
          <p:cNvPr id="18" name="Text 12"/>
          <p:cNvSpPr/>
          <p:nvPr/>
        </p:nvSpPr>
        <p:spPr>
          <a:xfrm>
            <a:off x="7414379" y="5896213"/>
            <a:ext cx="3538061" cy="322540"/>
          </a:xfrm>
          <a:prstGeom prst="rect">
            <a:avLst/>
          </a:prstGeom>
          <a:noFill/>
          <a:ln/>
        </p:spPr>
        <p:txBody>
          <a:bodyPr wrap="none" lIns="0" tIns="0" rIns="0" bIns="0" rtlCol="0" anchor="t"/>
          <a:lstStyle/>
          <a:p>
            <a:pPr marL="0" indent="0" algn="l">
              <a:lnSpc>
                <a:spcPts val="2500"/>
              </a:lnSpc>
              <a:buNone/>
            </a:pPr>
            <a:r>
              <a:rPr lang="en-US" sz="1950" b="1" dirty="0">
                <a:solidFill>
                  <a:srgbClr val="EBEDF0"/>
                </a:solidFill>
                <a:latin typeface="Geist Bold" pitchFamily="34" charset="0"/>
                <a:ea typeface="Geist Bold" pitchFamily="34" charset="-122"/>
                <a:cs typeface="Geist Bold" pitchFamily="34" charset="-120"/>
              </a:rPr>
              <a:t>Feedback: User Confirmation</a:t>
            </a:r>
            <a:endParaRPr lang="en-US" sz="1950" dirty="0"/>
          </a:p>
        </p:txBody>
      </p:sp>
      <p:sp>
        <p:nvSpPr>
          <p:cNvPr id="19" name="Text 13"/>
          <p:cNvSpPr/>
          <p:nvPr/>
        </p:nvSpPr>
        <p:spPr>
          <a:xfrm>
            <a:off x="7414379" y="6337816"/>
            <a:ext cx="6422231" cy="516017"/>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After successful insertion, redirect the user or display a success message.</a:t>
            </a:r>
            <a:endParaRPr lang="en-US" sz="1550" dirty="0"/>
          </a:p>
        </p:txBody>
      </p:sp>
      <p:sp>
        <p:nvSpPr>
          <p:cNvPr id="23" name="Rectangle: Top Corners Rounded 22">
            <a:extLst>
              <a:ext uri="{FF2B5EF4-FFF2-40B4-BE49-F238E27FC236}">
                <a16:creationId xmlns:a16="http://schemas.microsoft.com/office/drawing/2014/main" id="{9EC0A8B8-4B7D-2A03-6C9F-D316175B51EA}"/>
              </a:ext>
            </a:extLst>
          </p:cNvPr>
          <p:cNvSpPr/>
          <p:nvPr/>
        </p:nvSpPr>
        <p:spPr>
          <a:xfrm>
            <a:off x="0" y="7764317"/>
            <a:ext cx="14630400" cy="465283"/>
          </a:xfrm>
          <a:prstGeom prst="round2SameRect">
            <a:avLst>
              <a:gd name="adj1" fmla="val 0"/>
              <a:gd name="adj2" fmla="val 0"/>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596033"/>
            <a:ext cx="12954714" cy="644962"/>
          </a:xfrm>
          <a:prstGeom prst="rect">
            <a:avLst/>
          </a:prstGeom>
          <a:noFill/>
          <a:ln/>
        </p:spPr>
        <p:txBody>
          <a:bodyPr wrap="none" lIns="0" tIns="0" rIns="0" bIns="0" rtlCol="0" anchor="t"/>
          <a:lstStyle/>
          <a:p>
            <a:pPr marL="0" indent="0" algn="l">
              <a:lnSpc>
                <a:spcPts val="5050"/>
              </a:lnSpc>
              <a:buNone/>
            </a:pPr>
            <a:r>
              <a:rPr lang="en-US" sz="3900" b="1" dirty="0">
                <a:solidFill>
                  <a:srgbClr val="F2F5FA"/>
                </a:solidFill>
                <a:latin typeface="Geist Bold" pitchFamily="34" charset="0"/>
                <a:ea typeface="Geist Bold" pitchFamily="34" charset="-122"/>
                <a:cs typeface="Geist Bold" pitchFamily="34" charset="-120"/>
              </a:rPr>
              <a:t>Implementing the </a:t>
            </a:r>
            <a:r>
              <a:rPr lang="en-US" sz="3900" b="1" dirty="0">
                <a:solidFill>
                  <a:srgbClr val="FAC496"/>
                </a:solidFill>
                <a:latin typeface="Geist Bold" pitchFamily="34" charset="0"/>
                <a:ea typeface="Geist Bold" pitchFamily="34" charset="-122"/>
                <a:cs typeface="Geist Bold" pitchFamily="34" charset="-120"/>
              </a:rPr>
              <a:t>R</a:t>
            </a:r>
            <a:r>
              <a:rPr lang="en-US" sz="3900" b="1" dirty="0">
                <a:solidFill>
                  <a:srgbClr val="F2F5FA"/>
                </a:solidFill>
                <a:latin typeface="Geist Bold" pitchFamily="34" charset="0"/>
                <a:ea typeface="Geist Bold" pitchFamily="34" charset="-122"/>
                <a:cs typeface="Geist Bold" pitchFamily="34" charset="-120"/>
              </a:rPr>
              <a:t>ead Operation in CodeIgniter MVC</a:t>
            </a:r>
            <a:endParaRPr lang="en-US" sz="3900" dirty="0"/>
          </a:p>
        </p:txBody>
      </p:sp>
      <p:sp>
        <p:nvSpPr>
          <p:cNvPr id="3" name="Text 1"/>
          <p:cNvSpPr/>
          <p:nvPr/>
        </p:nvSpPr>
        <p:spPr>
          <a:xfrm>
            <a:off x="793790" y="2637830"/>
            <a:ext cx="13042821" cy="516017"/>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The 'Read' operation is about retrieving data from your database. This could involve fetching all records, a single record based on an ID, or filtered records. CodeIgniter's Model is crucial here for querying the database, while the View displays the results to the user.</a:t>
            </a:r>
            <a:endParaRPr lang="en-US" sz="1550" dirty="0"/>
          </a:p>
        </p:txBody>
      </p:sp>
      <p:sp>
        <p:nvSpPr>
          <p:cNvPr id="4" name="Shape 2"/>
          <p:cNvSpPr/>
          <p:nvPr/>
        </p:nvSpPr>
        <p:spPr>
          <a:xfrm>
            <a:off x="793790" y="3377089"/>
            <a:ext cx="6422231" cy="1658064"/>
          </a:xfrm>
          <a:prstGeom prst="roundRect">
            <a:avLst>
              <a:gd name="adj" fmla="val 6618"/>
            </a:avLst>
          </a:prstGeom>
          <a:solidFill>
            <a:srgbClr val="101620">
              <a:alpha val="95000"/>
            </a:srgbClr>
          </a:solidFill>
          <a:ln w="22860">
            <a:solidFill>
              <a:srgbClr val="FAC496"/>
            </a:solidFill>
            <a:prstDash val="solid"/>
          </a:ln>
        </p:spPr>
      </p:sp>
      <p:sp>
        <p:nvSpPr>
          <p:cNvPr id="5" name="Shape 3"/>
          <p:cNvSpPr/>
          <p:nvPr/>
        </p:nvSpPr>
        <p:spPr>
          <a:xfrm>
            <a:off x="770930" y="3377089"/>
            <a:ext cx="91440" cy="1658064"/>
          </a:xfrm>
          <a:prstGeom prst="roundRect">
            <a:avLst>
              <a:gd name="adj" fmla="val 91163"/>
            </a:avLst>
          </a:prstGeom>
          <a:solidFill>
            <a:srgbClr val="FAC496"/>
          </a:solidFill>
          <a:ln/>
        </p:spPr>
      </p:sp>
      <p:sp>
        <p:nvSpPr>
          <p:cNvPr id="6" name="Text 4"/>
          <p:cNvSpPr/>
          <p:nvPr/>
        </p:nvSpPr>
        <p:spPr>
          <a:xfrm>
            <a:off x="1083588" y="3598307"/>
            <a:ext cx="3511629" cy="322540"/>
          </a:xfrm>
          <a:prstGeom prst="rect">
            <a:avLst/>
          </a:prstGeom>
          <a:noFill/>
          <a:ln/>
        </p:spPr>
        <p:txBody>
          <a:bodyPr wrap="none" lIns="0" tIns="0" rIns="0" bIns="0" rtlCol="0" anchor="t"/>
          <a:lstStyle/>
          <a:p>
            <a:pPr marL="0" indent="0" algn="l">
              <a:lnSpc>
                <a:spcPts val="2500"/>
              </a:lnSpc>
              <a:buNone/>
            </a:pPr>
            <a:r>
              <a:rPr lang="en-US" sz="1950" b="1" dirty="0">
                <a:solidFill>
                  <a:srgbClr val="EBEDF0"/>
                </a:solidFill>
                <a:latin typeface="Geist Bold" pitchFamily="34" charset="0"/>
                <a:ea typeface="Geist Bold" pitchFamily="34" charset="-122"/>
                <a:cs typeface="Geist Bold" pitchFamily="34" charset="-120"/>
              </a:rPr>
              <a:t>Controller: Request Handling</a:t>
            </a:r>
            <a:endParaRPr lang="en-US" sz="1950" dirty="0"/>
          </a:p>
        </p:txBody>
      </p:sp>
      <p:sp>
        <p:nvSpPr>
          <p:cNvPr id="7" name="Text 5"/>
          <p:cNvSpPr/>
          <p:nvPr/>
        </p:nvSpPr>
        <p:spPr>
          <a:xfrm>
            <a:off x="1083588" y="4039910"/>
            <a:ext cx="5911215" cy="516017"/>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The Controller receives a request to display data (e.g., a URL for a list of users).</a:t>
            </a:r>
            <a:endParaRPr lang="en-US" sz="1550" dirty="0"/>
          </a:p>
        </p:txBody>
      </p:sp>
      <p:sp>
        <p:nvSpPr>
          <p:cNvPr id="8" name="Shape 6"/>
          <p:cNvSpPr/>
          <p:nvPr/>
        </p:nvSpPr>
        <p:spPr>
          <a:xfrm>
            <a:off x="7414379" y="3377089"/>
            <a:ext cx="6422231" cy="1658064"/>
          </a:xfrm>
          <a:prstGeom prst="roundRect">
            <a:avLst>
              <a:gd name="adj" fmla="val 6618"/>
            </a:avLst>
          </a:prstGeom>
          <a:solidFill>
            <a:srgbClr val="101620">
              <a:alpha val="95000"/>
            </a:srgbClr>
          </a:solidFill>
          <a:ln w="22860">
            <a:solidFill>
              <a:srgbClr val="FAC496"/>
            </a:solidFill>
            <a:prstDash val="solid"/>
          </a:ln>
        </p:spPr>
      </p:sp>
      <p:sp>
        <p:nvSpPr>
          <p:cNvPr id="9" name="Shape 7"/>
          <p:cNvSpPr/>
          <p:nvPr/>
        </p:nvSpPr>
        <p:spPr>
          <a:xfrm>
            <a:off x="7391519" y="3377089"/>
            <a:ext cx="91440" cy="1658064"/>
          </a:xfrm>
          <a:prstGeom prst="roundRect">
            <a:avLst>
              <a:gd name="adj" fmla="val 91163"/>
            </a:avLst>
          </a:prstGeom>
          <a:solidFill>
            <a:srgbClr val="FAC496"/>
          </a:solidFill>
          <a:ln/>
        </p:spPr>
      </p:sp>
      <p:sp>
        <p:nvSpPr>
          <p:cNvPr id="10" name="Text 8"/>
          <p:cNvSpPr/>
          <p:nvPr/>
        </p:nvSpPr>
        <p:spPr>
          <a:xfrm>
            <a:off x="7704177" y="3598307"/>
            <a:ext cx="2621280" cy="322540"/>
          </a:xfrm>
          <a:prstGeom prst="rect">
            <a:avLst/>
          </a:prstGeom>
          <a:noFill/>
          <a:ln/>
        </p:spPr>
        <p:txBody>
          <a:bodyPr wrap="none" lIns="0" tIns="0" rIns="0" bIns="0" rtlCol="0" anchor="t"/>
          <a:lstStyle/>
          <a:p>
            <a:pPr marL="0" indent="0" algn="l">
              <a:lnSpc>
                <a:spcPts val="2500"/>
              </a:lnSpc>
              <a:buNone/>
            </a:pPr>
            <a:r>
              <a:rPr lang="en-US" sz="1950" b="1" dirty="0">
                <a:solidFill>
                  <a:srgbClr val="EBEDF0"/>
                </a:solidFill>
                <a:latin typeface="Geist Bold" pitchFamily="34" charset="0"/>
                <a:ea typeface="Geist Bold" pitchFamily="34" charset="-122"/>
                <a:cs typeface="Geist Bold" pitchFamily="34" charset="-120"/>
              </a:rPr>
              <a:t>Model: Data Retrieval</a:t>
            </a:r>
            <a:endParaRPr lang="en-US" sz="1950" dirty="0"/>
          </a:p>
        </p:txBody>
      </p:sp>
      <p:sp>
        <p:nvSpPr>
          <p:cNvPr id="11" name="Text 9"/>
          <p:cNvSpPr/>
          <p:nvPr/>
        </p:nvSpPr>
        <p:spPr>
          <a:xfrm>
            <a:off x="7704177" y="4039910"/>
            <a:ext cx="5911215" cy="774025"/>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A Model method queries the database to fetch the requested data. This might involve using conditions, sorting, or limiting results.</a:t>
            </a:r>
            <a:endParaRPr lang="en-US" sz="1550" dirty="0"/>
          </a:p>
        </p:txBody>
      </p:sp>
      <p:sp>
        <p:nvSpPr>
          <p:cNvPr id="12" name="Shape 10"/>
          <p:cNvSpPr/>
          <p:nvPr/>
        </p:nvSpPr>
        <p:spPr>
          <a:xfrm>
            <a:off x="793790" y="5233511"/>
            <a:ext cx="6422231" cy="1400056"/>
          </a:xfrm>
          <a:prstGeom prst="roundRect">
            <a:avLst>
              <a:gd name="adj" fmla="val 7837"/>
            </a:avLst>
          </a:prstGeom>
          <a:solidFill>
            <a:srgbClr val="101620">
              <a:alpha val="95000"/>
            </a:srgbClr>
          </a:solidFill>
          <a:ln w="22860">
            <a:solidFill>
              <a:srgbClr val="FAC496"/>
            </a:solidFill>
            <a:prstDash val="solid"/>
          </a:ln>
        </p:spPr>
      </p:sp>
      <p:sp>
        <p:nvSpPr>
          <p:cNvPr id="13" name="Shape 11"/>
          <p:cNvSpPr/>
          <p:nvPr/>
        </p:nvSpPr>
        <p:spPr>
          <a:xfrm>
            <a:off x="770930" y="5233511"/>
            <a:ext cx="91440" cy="1400056"/>
          </a:xfrm>
          <a:prstGeom prst="roundRect">
            <a:avLst>
              <a:gd name="adj" fmla="val 91163"/>
            </a:avLst>
          </a:prstGeom>
          <a:solidFill>
            <a:srgbClr val="FAC496"/>
          </a:solidFill>
          <a:ln/>
        </p:spPr>
      </p:sp>
      <p:sp>
        <p:nvSpPr>
          <p:cNvPr id="14" name="Text 12"/>
          <p:cNvSpPr/>
          <p:nvPr/>
        </p:nvSpPr>
        <p:spPr>
          <a:xfrm>
            <a:off x="1083588" y="5454729"/>
            <a:ext cx="4014788" cy="322540"/>
          </a:xfrm>
          <a:prstGeom prst="rect">
            <a:avLst/>
          </a:prstGeom>
          <a:noFill/>
          <a:ln/>
        </p:spPr>
        <p:txBody>
          <a:bodyPr wrap="none" lIns="0" tIns="0" rIns="0" bIns="0" rtlCol="0" anchor="t"/>
          <a:lstStyle/>
          <a:p>
            <a:pPr marL="0" indent="0" algn="l">
              <a:lnSpc>
                <a:spcPts val="2500"/>
              </a:lnSpc>
              <a:buNone/>
            </a:pPr>
            <a:r>
              <a:rPr lang="en-US" sz="1950" b="1" dirty="0">
                <a:solidFill>
                  <a:srgbClr val="EBEDF0"/>
                </a:solidFill>
                <a:latin typeface="Geist Bold" pitchFamily="34" charset="0"/>
                <a:ea typeface="Geist Bold" pitchFamily="34" charset="-122"/>
                <a:cs typeface="Geist Bold" pitchFamily="34" charset="-120"/>
              </a:rPr>
              <a:t>Controller: Prepare Data for View</a:t>
            </a:r>
            <a:endParaRPr lang="en-US" sz="1950" dirty="0"/>
          </a:p>
        </p:txBody>
      </p:sp>
      <p:sp>
        <p:nvSpPr>
          <p:cNvPr id="15" name="Text 13"/>
          <p:cNvSpPr/>
          <p:nvPr/>
        </p:nvSpPr>
        <p:spPr>
          <a:xfrm>
            <a:off x="1083588" y="5896332"/>
            <a:ext cx="5911215" cy="516017"/>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The retrieved data is passed from the Model back to the Controller, which then prepares it for rendering.</a:t>
            </a:r>
            <a:endParaRPr lang="en-US" sz="1550" dirty="0"/>
          </a:p>
        </p:txBody>
      </p:sp>
      <p:sp>
        <p:nvSpPr>
          <p:cNvPr id="16" name="Shape 14"/>
          <p:cNvSpPr/>
          <p:nvPr/>
        </p:nvSpPr>
        <p:spPr>
          <a:xfrm>
            <a:off x="7414379" y="5233511"/>
            <a:ext cx="6422231" cy="1400056"/>
          </a:xfrm>
          <a:prstGeom prst="roundRect">
            <a:avLst>
              <a:gd name="adj" fmla="val 7837"/>
            </a:avLst>
          </a:prstGeom>
          <a:solidFill>
            <a:srgbClr val="101620">
              <a:alpha val="95000"/>
            </a:srgbClr>
          </a:solidFill>
          <a:ln w="22860">
            <a:solidFill>
              <a:srgbClr val="FAC496"/>
            </a:solidFill>
            <a:prstDash val="solid"/>
          </a:ln>
        </p:spPr>
      </p:sp>
      <p:sp>
        <p:nvSpPr>
          <p:cNvPr id="17" name="Shape 15"/>
          <p:cNvSpPr/>
          <p:nvPr/>
        </p:nvSpPr>
        <p:spPr>
          <a:xfrm>
            <a:off x="7391519" y="5233511"/>
            <a:ext cx="91440" cy="1400056"/>
          </a:xfrm>
          <a:prstGeom prst="roundRect">
            <a:avLst>
              <a:gd name="adj" fmla="val 91163"/>
            </a:avLst>
          </a:prstGeom>
          <a:solidFill>
            <a:srgbClr val="FAC496"/>
          </a:solidFill>
          <a:ln/>
        </p:spPr>
      </p:sp>
      <p:sp>
        <p:nvSpPr>
          <p:cNvPr id="18" name="Text 16"/>
          <p:cNvSpPr/>
          <p:nvPr/>
        </p:nvSpPr>
        <p:spPr>
          <a:xfrm>
            <a:off x="7704177" y="5454729"/>
            <a:ext cx="2480905" cy="322540"/>
          </a:xfrm>
          <a:prstGeom prst="rect">
            <a:avLst/>
          </a:prstGeom>
          <a:noFill/>
          <a:ln/>
        </p:spPr>
        <p:txBody>
          <a:bodyPr wrap="none" lIns="0" tIns="0" rIns="0" bIns="0" rtlCol="0" anchor="t"/>
          <a:lstStyle/>
          <a:p>
            <a:pPr marL="0" indent="0" algn="l">
              <a:lnSpc>
                <a:spcPts val="2500"/>
              </a:lnSpc>
              <a:buNone/>
            </a:pPr>
            <a:r>
              <a:rPr lang="en-US" sz="1950" b="1" dirty="0">
                <a:solidFill>
                  <a:srgbClr val="EBEDF0"/>
                </a:solidFill>
                <a:latin typeface="Geist Bold" pitchFamily="34" charset="0"/>
                <a:ea typeface="Geist Bold" pitchFamily="34" charset="-122"/>
                <a:cs typeface="Geist Bold" pitchFamily="34" charset="-120"/>
              </a:rPr>
              <a:t>View: Display Data</a:t>
            </a:r>
            <a:endParaRPr lang="en-US" sz="1950" dirty="0"/>
          </a:p>
        </p:txBody>
      </p:sp>
      <p:sp>
        <p:nvSpPr>
          <p:cNvPr id="19" name="Text 17"/>
          <p:cNvSpPr/>
          <p:nvPr/>
        </p:nvSpPr>
        <p:spPr>
          <a:xfrm>
            <a:off x="7704177" y="5896332"/>
            <a:ext cx="5911215" cy="516017"/>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The View component takes the prepared data and presents it in a user-friendly format, often in tables or lists.</a:t>
            </a:r>
            <a:endParaRPr lang="en-US" sz="1550" dirty="0"/>
          </a:p>
        </p:txBody>
      </p:sp>
      <p:sp>
        <p:nvSpPr>
          <p:cNvPr id="23" name="Rectangle: Top Corners Rounded 22">
            <a:extLst>
              <a:ext uri="{FF2B5EF4-FFF2-40B4-BE49-F238E27FC236}">
                <a16:creationId xmlns:a16="http://schemas.microsoft.com/office/drawing/2014/main" id="{0586410A-66B5-B361-C785-0B7BFA740127}"/>
              </a:ext>
            </a:extLst>
          </p:cNvPr>
          <p:cNvSpPr/>
          <p:nvPr/>
        </p:nvSpPr>
        <p:spPr>
          <a:xfrm>
            <a:off x="0" y="7764317"/>
            <a:ext cx="14630400" cy="465283"/>
          </a:xfrm>
          <a:prstGeom prst="round2SameRect">
            <a:avLst>
              <a:gd name="adj1" fmla="val 0"/>
              <a:gd name="adj2" fmla="val 0"/>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54800"/>
            <a:ext cx="13042821" cy="1289923"/>
          </a:xfrm>
          <a:prstGeom prst="rect">
            <a:avLst/>
          </a:prstGeom>
          <a:noFill/>
          <a:ln/>
        </p:spPr>
        <p:txBody>
          <a:bodyPr wrap="square" lIns="0" tIns="0" rIns="0" bIns="0" rtlCol="0" anchor="t"/>
          <a:lstStyle/>
          <a:p>
            <a:pPr marL="0" indent="0" algn="l">
              <a:lnSpc>
                <a:spcPts val="5050"/>
              </a:lnSpc>
              <a:buNone/>
            </a:pPr>
            <a:r>
              <a:rPr lang="en-US" sz="3900" b="1" dirty="0">
                <a:solidFill>
                  <a:srgbClr val="F2F5FA"/>
                </a:solidFill>
                <a:latin typeface="Geist Bold" pitchFamily="34" charset="0"/>
                <a:ea typeface="Geist Bold" pitchFamily="34" charset="-122"/>
                <a:cs typeface="Geist Bold" pitchFamily="34" charset="-120"/>
              </a:rPr>
              <a:t>Implementing the </a:t>
            </a:r>
            <a:r>
              <a:rPr lang="en-US" sz="3900" b="1" dirty="0">
                <a:solidFill>
                  <a:srgbClr val="1F2A5D"/>
                </a:solidFill>
                <a:latin typeface="Geist Bold" pitchFamily="34" charset="0"/>
                <a:ea typeface="Geist Bold" pitchFamily="34" charset="-122"/>
                <a:cs typeface="Geist Bold" pitchFamily="34" charset="-120"/>
              </a:rPr>
              <a:t>U</a:t>
            </a:r>
            <a:r>
              <a:rPr lang="en-US" sz="3900" b="1" dirty="0">
                <a:solidFill>
                  <a:srgbClr val="F2F5FA"/>
                </a:solidFill>
                <a:latin typeface="Geist Bold" pitchFamily="34" charset="0"/>
                <a:ea typeface="Geist Bold" pitchFamily="34" charset="-122"/>
                <a:cs typeface="Geist Bold" pitchFamily="34" charset="-120"/>
              </a:rPr>
              <a:t>pdate Operation in CodeIgniter MVC</a:t>
            </a:r>
            <a:endParaRPr lang="en-US" sz="3900" dirty="0"/>
          </a:p>
        </p:txBody>
      </p:sp>
      <p:sp>
        <p:nvSpPr>
          <p:cNvPr id="3" name="Text 1"/>
          <p:cNvSpPr/>
          <p:nvPr/>
        </p:nvSpPr>
        <p:spPr>
          <a:xfrm>
            <a:off x="793790" y="2941558"/>
            <a:ext cx="13042821" cy="516017"/>
          </a:xfrm>
          <a:prstGeom prst="rect">
            <a:avLst/>
          </a:prstGeom>
          <a:noFill/>
          <a:ln/>
        </p:spPr>
        <p:txBody>
          <a:bodyPr wrap="square" lIns="0" tIns="0" rIns="0" bIns="0" rtlCol="0" anchor="t"/>
          <a:lstStyle/>
          <a:p>
            <a:pPr marL="0" indent="0" algn="l">
              <a:lnSpc>
                <a:spcPts val="2000"/>
              </a:lnSpc>
              <a:buNone/>
            </a:pPr>
            <a:r>
              <a:rPr lang="en-US" sz="1550" dirty="0">
                <a:solidFill>
                  <a:srgbClr val="EBEDF0"/>
                </a:solidFill>
                <a:latin typeface="Geist" pitchFamily="34" charset="0"/>
                <a:ea typeface="Geist" pitchFamily="34" charset="-122"/>
                <a:cs typeface="Geist" pitchFamily="34" charset="-120"/>
              </a:rPr>
              <a:t>The 'Update' operation allows modifications to existing data records. This is a two-step process: first, fetching the existing data to populate an edit form, and second, processing the submitted form to save the changes back to the database.</a:t>
            </a:r>
            <a:endParaRPr lang="en-US" sz="1550" dirty="0"/>
          </a:p>
        </p:txBody>
      </p:sp>
      <p:sp>
        <p:nvSpPr>
          <p:cNvPr id="4" name="Text 2"/>
          <p:cNvSpPr/>
          <p:nvPr/>
        </p:nvSpPr>
        <p:spPr>
          <a:xfrm>
            <a:off x="793790" y="3879175"/>
            <a:ext cx="3078837" cy="322540"/>
          </a:xfrm>
          <a:prstGeom prst="rect">
            <a:avLst/>
          </a:prstGeom>
          <a:noFill/>
          <a:ln/>
        </p:spPr>
        <p:txBody>
          <a:bodyPr wrap="none" lIns="0" tIns="0" rIns="0" bIns="0" rtlCol="0" anchor="t"/>
          <a:lstStyle/>
          <a:p>
            <a:pPr marL="0" indent="0" algn="l">
              <a:lnSpc>
                <a:spcPts val="2500"/>
              </a:lnSpc>
              <a:buNone/>
            </a:pPr>
            <a:r>
              <a:rPr lang="en-US" sz="1950" b="1" dirty="0">
                <a:solidFill>
                  <a:srgbClr val="F2F5FA"/>
                </a:solidFill>
                <a:latin typeface="Geist Bold" pitchFamily="34" charset="0"/>
                <a:ea typeface="Geist Bold" pitchFamily="34" charset="-122"/>
                <a:cs typeface="Geist Bold" pitchFamily="34" charset="-120"/>
              </a:rPr>
              <a:t>1. Displaying Data for Edit</a:t>
            </a:r>
            <a:endParaRPr lang="en-US" sz="1950" dirty="0"/>
          </a:p>
        </p:txBody>
      </p:sp>
      <p:sp>
        <p:nvSpPr>
          <p:cNvPr id="5" name="Text 3"/>
          <p:cNvSpPr/>
          <p:nvPr/>
        </p:nvSpPr>
        <p:spPr>
          <a:xfrm>
            <a:off x="793790" y="4400074"/>
            <a:ext cx="6279356" cy="258008"/>
          </a:xfrm>
          <a:prstGeom prst="rect">
            <a:avLst/>
          </a:prstGeom>
          <a:noFill/>
          <a:ln/>
        </p:spPr>
        <p:txBody>
          <a:bodyPr wrap="none" lIns="0" tIns="0" rIns="0" bIns="0" rtlCol="0" anchor="t"/>
          <a:lstStyle/>
          <a:p>
            <a:pPr marL="342900" indent="-342900" algn="l">
              <a:lnSpc>
                <a:spcPts val="2000"/>
              </a:lnSpc>
              <a:buSzPct val="100000"/>
              <a:buChar char="•"/>
            </a:pPr>
            <a:r>
              <a:rPr lang="en-US" sz="1550" dirty="0">
                <a:solidFill>
                  <a:srgbClr val="EBEDF0"/>
                </a:solidFill>
                <a:latin typeface="Geist" pitchFamily="34" charset="0"/>
                <a:ea typeface="Geist" pitchFamily="34" charset="-122"/>
                <a:cs typeface="Geist" pitchFamily="34" charset="-120"/>
              </a:rPr>
              <a:t>Controller fetches the specific record using its ID.</a:t>
            </a:r>
            <a:endParaRPr lang="en-US" sz="1550" dirty="0"/>
          </a:p>
        </p:txBody>
      </p:sp>
      <p:sp>
        <p:nvSpPr>
          <p:cNvPr id="6" name="Text 4"/>
          <p:cNvSpPr/>
          <p:nvPr/>
        </p:nvSpPr>
        <p:spPr>
          <a:xfrm>
            <a:off x="793790" y="4727496"/>
            <a:ext cx="6279356" cy="258008"/>
          </a:xfrm>
          <a:prstGeom prst="rect">
            <a:avLst/>
          </a:prstGeom>
          <a:noFill/>
          <a:ln/>
        </p:spPr>
        <p:txBody>
          <a:bodyPr wrap="none" lIns="0" tIns="0" rIns="0" bIns="0" rtlCol="0" anchor="t"/>
          <a:lstStyle/>
          <a:p>
            <a:pPr marL="342900" indent="-342900" algn="l">
              <a:lnSpc>
                <a:spcPts val="2000"/>
              </a:lnSpc>
              <a:buSzPct val="100000"/>
              <a:buChar char="•"/>
            </a:pPr>
            <a:r>
              <a:rPr lang="en-US" sz="1550" dirty="0">
                <a:solidFill>
                  <a:srgbClr val="EBEDF0"/>
                </a:solidFill>
                <a:latin typeface="Geist" pitchFamily="34" charset="0"/>
                <a:ea typeface="Geist" pitchFamily="34" charset="-122"/>
                <a:cs typeface="Geist" pitchFamily="34" charset="-120"/>
              </a:rPr>
              <a:t>Model retrieves the data from the database.</a:t>
            </a:r>
            <a:endParaRPr lang="en-US" sz="1550" dirty="0"/>
          </a:p>
        </p:txBody>
      </p:sp>
      <p:sp>
        <p:nvSpPr>
          <p:cNvPr id="7" name="Text 5"/>
          <p:cNvSpPr/>
          <p:nvPr/>
        </p:nvSpPr>
        <p:spPr>
          <a:xfrm>
            <a:off x="793790" y="5054918"/>
            <a:ext cx="6279356" cy="258008"/>
          </a:xfrm>
          <a:prstGeom prst="rect">
            <a:avLst/>
          </a:prstGeom>
          <a:noFill/>
          <a:ln/>
        </p:spPr>
        <p:txBody>
          <a:bodyPr wrap="none" lIns="0" tIns="0" rIns="0" bIns="0" rtlCol="0" anchor="t"/>
          <a:lstStyle/>
          <a:p>
            <a:pPr marL="342900" indent="-342900" algn="l">
              <a:lnSpc>
                <a:spcPts val="2000"/>
              </a:lnSpc>
              <a:buSzPct val="100000"/>
              <a:buChar char="•"/>
            </a:pPr>
            <a:r>
              <a:rPr lang="en-US" sz="1550" dirty="0">
                <a:solidFill>
                  <a:srgbClr val="EBEDF0"/>
                </a:solidFill>
                <a:latin typeface="Geist" pitchFamily="34" charset="0"/>
                <a:ea typeface="Geist" pitchFamily="34" charset="-122"/>
                <a:cs typeface="Geist" pitchFamily="34" charset="-120"/>
              </a:rPr>
              <a:t>View populates an edit form with the fetched data.</a:t>
            </a:r>
            <a:endParaRPr lang="en-US" sz="1550" dirty="0"/>
          </a:p>
        </p:txBody>
      </p:sp>
      <p:sp>
        <p:nvSpPr>
          <p:cNvPr id="8" name="Text 6"/>
          <p:cNvSpPr/>
          <p:nvPr/>
        </p:nvSpPr>
        <p:spPr>
          <a:xfrm>
            <a:off x="7564874" y="3879175"/>
            <a:ext cx="3038594" cy="322540"/>
          </a:xfrm>
          <a:prstGeom prst="rect">
            <a:avLst/>
          </a:prstGeom>
          <a:noFill/>
          <a:ln/>
        </p:spPr>
        <p:txBody>
          <a:bodyPr wrap="none" lIns="0" tIns="0" rIns="0" bIns="0" rtlCol="0" anchor="t"/>
          <a:lstStyle/>
          <a:p>
            <a:pPr marL="0" indent="0" algn="l">
              <a:lnSpc>
                <a:spcPts val="2500"/>
              </a:lnSpc>
              <a:buNone/>
            </a:pPr>
            <a:r>
              <a:rPr lang="en-US" sz="1950" b="1" dirty="0">
                <a:solidFill>
                  <a:srgbClr val="F2F5FA"/>
                </a:solidFill>
                <a:latin typeface="Geist Bold" pitchFamily="34" charset="0"/>
                <a:ea typeface="Geist Bold" pitchFamily="34" charset="-122"/>
                <a:cs typeface="Geist Bold" pitchFamily="34" charset="-120"/>
              </a:rPr>
              <a:t>2. Processing the Update</a:t>
            </a:r>
            <a:endParaRPr lang="en-US" sz="1950" dirty="0"/>
          </a:p>
        </p:txBody>
      </p:sp>
      <p:sp>
        <p:nvSpPr>
          <p:cNvPr id="9" name="Text 7"/>
          <p:cNvSpPr/>
          <p:nvPr/>
        </p:nvSpPr>
        <p:spPr>
          <a:xfrm>
            <a:off x="7564874" y="4400074"/>
            <a:ext cx="6279356" cy="258008"/>
          </a:xfrm>
          <a:prstGeom prst="rect">
            <a:avLst/>
          </a:prstGeom>
          <a:noFill/>
          <a:ln/>
        </p:spPr>
        <p:txBody>
          <a:bodyPr wrap="none" lIns="0" tIns="0" rIns="0" bIns="0" rtlCol="0" anchor="t"/>
          <a:lstStyle/>
          <a:p>
            <a:pPr marL="342900" indent="-342900" algn="l">
              <a:lnSpc>
                <a:spcPts val="2000"/>
              </a:lnSpc>
              <a:buSzPct val="100000"/>
              <a:buChar char="•"/>
            </a:pPr>
            <a:r>
              <a:rPr lang="en-US" sz="1550" dirty="0">
                <a:solidFill>
                  <a:srgbClr val="EBEDF0"/>
                </a:solidFill>
                <a:latin typeface="Geist" pitchFamily="34" charset="0"/>
                <a:ea typeface="Geist" pitchFamily="34" charset="-122"/>
                <a:cs typeface="Geist" pitchFamily="34" charset="-120"/>
              </a:rPr>
              <a:t>Controller receives the submitted form with modified data.</a:t>
            </a:r>
            <a:endParaRPr lang="en-US" sz="1550" dirty="0"/>
          </a:p>
        </p:txBody>
      </p:sp>
      <p:sp>
        <p:nvSpPr>
          <p:cNvPr id="10" name="Text 8"/>
          <p:cNvSpPr/>
          <p:nvPr/>
        </p:nvSpPr>
        <p:spPr>
          <a:xfrm>
            <a:off x="7564874" y="4727496"/>
            <a:ext cx="6279356" cy="258008"/>
          </a:xfrm>
          <a:prstGeom prst="rect">
            <a:avLst/>
          </a:prstGeom>
          <a:noFill/>
          <a:ln/>
        </p:spPr>
        <p:txBody>
          <a:bodyPr wrap="none" lIns="0" tIns="0" rIns="0" bIns="0" rtlCol="0" anchor="t"/>
          <a:lstStyle/>
          <a:p>
            <a:pPr marL="342900" indent="-342900" algn="l">
              <a:lnSpc>
                <a:spcPts val="2000"/>
              </a:lnSpc>
              <a:buSzPct val="100000"/>
              <a:buChar char="•"/>
            </a:pPr>
            <a:r>
              <a:rPr lang="en-US" sz="1550" dirty="0">
                <a:solidFill>
                  <a:srgbClr val="EBEDF0"/>
                </a:solidFill>
                <a:latin typeface="Geist" pitchFamily="34" charset="0"/>
                <a:ea typeface="Geist" pitchFamily="34" charset="-122"/>
                <a:cs typeface="Geist" pitchFamily="34" charset="-120"/>
              </a:rPr>
              <a:t>Data validation is performed to ensure integrity.</a:t>
            </a:r>
            <a:endParaRPr lang="en-US" sz="1550" dirty="0"/>
          </a:p>
        </p:txBody>
      </p:sp>
      <p:sp>
        <p:nvSpPr>
          <p:cNvPr id="11" name="Text 9"/>
          <p:cNvSpPr/>
          <p:nvPr/>
        </p:nvSpPr>
        <p:spPr>
          <a:xfrm>
            <a:off x="7564874" y="5054918"/>
            <a:ext cx="6279356" cy="516017"/>
          </a:xfrm>
          <a:prstGeom prst="rect">
            <a:avLst/>
          </a:prstGeom>
          <a:noFill/>
          <a:ln/>
        </p:spPr>
        <p:txBody>
          <a:bodyPr wrap="square" lIns="0" tIns="0" rIns="0" bIns="0" rtlCol="0" anchor="t"/>
          <a:lstStyle/>
          <a:p>
            <a:pPr marL="342900" indent="-342900" algn="l">
              <a:lnSpc>
                <a:spcPts val="2000"/>
              </a:lnSpc>
              <a:buSzPct val="100000"/>
              <a:buChar char="•"/>
            </a:pPr>
            <a:r>
              <a:rPr lang="en-US" sz="1550" dirty="0">
                <a:solidFill>
                  <a:srgbClr val="EBEDF0"/>
                </a:solidFill>
                <a:latin typeface="Geist" pitchFamily="34" charset="0"/>
                <a:ea typeface="Geist" pitchFamily="34" charset="-122"/>
                <a:cs typeface="Geist" pitchFamily="34" charset="-120"/>
              </a:rPr>
              <a:t>Model executes the update query against the database using the record's ID.</a:t>
            </a:r>
            <a:endParaRPr lang="en-US" sz="1550" dirty="0"/>
          </a:p>
        </p:txBody>
      </p:sp>
      <p:sp>
        <p:nvSpPr>
          <p:cNvPr id="12" name="Text 10"/>
          <p:cNvSpPr/>
          <p:nvPr/>
        </p:nvSpPr>
        <p:spPr>
          <a:xfrm>
            <a:off x="7564874" y="5640348"/>
            <a:ext cx="6279356" cy="258008"/>
          </a:xfrm>
          <a:prstGeom prst="rect">
            <a:avLst/>
          </a:prstGeom>
          <a:noFill/>
          <a:ln/>
        </p:spPr>
        <p:txBody>
          <a:bodyPr wrap="none" lIns="0" tIns="0" rIns="0" bIns="0" rtlCol="0" anchor="t"/>
          <a:lstStyle/>
          <a:p>
            <a:pPr marL="342900" indent="-342900" algn="l">
              <a:lnSpc>
                <a:spcPts val="2000"/>
              </a:lnSpc>
              <a:buSzPct val="100000"/>
              <a:buChar char="•"/>
            </a:pPr>
            <a:r>
              <a:rPr lang="en-US" sz="1550" dirty="0">
                <a:solidFill>
                  <a:srgbClr val="EBEDF0"/>
                </a:solidFill>
                <a:latin typeface="Geist" pitchFamily="34" charset="0"/>
                <a:ea typeface="Geist" pitchFamily="34" charset="-122"/>
                <a:cs typeface="Geist" pitchFamily="34" charset="-120"/>
              </a:rPr>
              <a:t>User receives confirmation of the update.</a:t>
            </a:r>
            <a:endParaRPr lang="en-US" sz="1550" dirty="0"/>
          </a:p>
        </p:txBody>
      </p:sp>
      <p:sp>
        <p:nvSpPr>
          <p:cNvPr id="19" name="Rectangle: Top Corners Rounded 18">
            <a:extLst>
              <a:ext uri="{FF2B5EF4-FFF2-40B4-BE49-F238E27FC236}">
                <a16:creationId xmlns:a16="http://schemas.microsoft.com/office/drawing/2014/main" id="{54E629A4-2219-09DB-DE51-249E7822D3FB}"/>
              </a:ext>
            </a:extLst>
          </p:cNvPr>
          <p:cNvSpPr/>
          <p:nvPr/>
        </p:nvSpPr>
        <p:spPr>
          <a:xfrm>
            <a:off x="0" y="7764317"/>
            <a:ext cx="14630400" cy="465283"/>
          </a:xfrm>
          <a:prstGeom prst="round2SameRect">
            <a:avLst>
              <a:gd name="adj1" fmla="val 0"/>
              <a:gd name="adj2" fmla="val 0"/>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641721" y="1171337"/>
            <a:ext cx="12666583" cy="613172"/>
          </a:xfrm>
          <a:prstGeom prst="rect">
            <a:avLst/>
          </a:prstGeom>
          <a:noFill/>
          <a:ln/>
        </p:spPr>
        <p:txBody>
          <a:bodyPr wrap="none" lIns="0" tIns="0" rIns="0" bIns="0" rtlCol="0" anchor="t"/>
          <a:lstStyle/>
          <a:p>
            <a:pPr marL="0" indent="0" algn="l">
              <a:lnSpc>
                <a:spcPts val="4800"/>
              </a:lnSpc>
              <a:buNone/>
            </a:pPr>
            <a:r>
              <a:rPr lang="en-US" sz="3700" b="1" dirty="0">
                <a:solidFill>
                  <a:srgbClr val="F2F5FA"/>
                </a:solidFill>
                <a:latin typeface="Geist Bold" pitchFamily="34" charset="0"/>
                <a:ea typeface="Geist Bold" pitchFamily="34" charset="-122"/>
                <a:cs typeface="Geist Bold" pitchFamily="34" charset="-120"/>
              </a:rPr>
              <a:t>Implementing the </a:t>
            </a:r>
            <a:r>
              <a:rPr lang="en-US" sz="3700" b="1" dirty="0">
                <a:solidFill>
                  <a:srgbClr val="12386E"/>
                </a:solidFill>
                <a:latin typeface="Geist Bold" pitchFamily="34" charset="0"/>
                <a:ea typeface="Geist Bold" pitchFamily="34" charset="-122"/>
                <a:cs typeface="Geist Bold" pitchFamily="34" charset="-120"/>
              </a:rPr>
              <a:t>D</a:t>
            </a:r>
            <a:r>
              <a:rPr lang="en-US" sz="3700" b="1" dirty="0">
                <a:solidFill>
                  <a:srgbClr val="F2F5FA"/>
                </a:solidFill>
                <a:latin typeface="Geist Bold" pitchFamily="34" charset="0"/>
                <a:ea typeface="Geist Bold" pitchFamily="34" charset="-122"/>
                <a:cs typeface="Geist Bold" pitchFamily="34" charset="-120"/>
              </a:rPr>
              <a:t>elete Operation in CodeIgniter MVC</a:t>
            </a:r>
            <a:endParaRPr lang="en-US" sz="3700" dirty="0"/>
          </a:p>
        </p:txBody>
      </p:sp>
      <p:sp>
        <p:nvSpPr>
          <p:cNvPr id="4" name="Text 1"/>
          <p:cNvSpPr/>
          <p:nvPr/>
        </p:nvSpPr>
        <p:spPr>
          <a:xfrm>
            <a:off x="641721" y="2067520"/>
            <a:ext cx="13120926" cy="707416"/>
          </a:xfrm>
          <a:prstGeom prst="rect">
            <a:avLst/>
          </a:prstGeom>
          <a:noFill/>
          <a:ln/>
        </p:spPr>
        <p:txBody>
          <a:bodyPr wrap="square" lIns="0" tIns="0" rIns="0" bIns="0" rtlCol="0" anchor="t"/>
          <a:lstStyle/>
          <a:p>
            <a:pPr marL="0" indent="0" algn="l">
              <a:lnSpc>
                <a:spcPts val="1900"/>
              </a:lnSpc>
              <a:buNone/>
            </a:pPr>
            <a:r>
              <a:rPr lang="en-US" dirty="0">
                <a:solidFill>
                  <a:srgbClr val="EBEDF0"/>
                </a:solidFill>
                <a:latin typeface="Geist" pitchFamily="34" charset="0"/>
                <a:ea typeface="Geist" pitchFamily="34" charset="-122"/>
                <a:cs typeface="Geist" pitchFamily="34" charset="-120"/>
              </a:rPr>
              <a:t>The 'Delete' operation is used to remove data records from the database. This is often the simplest CRUD operation to implement but requires careful consideration to prevent accidental data loss. Confirmation steps are highly recommended.</a:t>
            </a:r>
            <a:endParaRPr lang="en-US" dirty="0"/>
          </a:p>
        </p:txBody>
      </p:sp>
      <p:sp>
        <p:nvSpPr>
          <p:cNvPr id="5" name="Shape 2"/>
          <p:cNvSpPr/>
          <p:nvPr/>
        </p:nvSpPr>
        <p:spPr>
          <a:xfrm>
            <a:off x="618861" y="3064004"/>
            <a:ext cx="13120926" cy="2620566"/>
          </a:xfrm>
          <a:prstGeom prst="roundRect">
            <a:avLst>
              <a:gd name="adj" fmla="val 3024"/>
            </a:avLst>
          </a:prstGeom>
          <a:solidFill>
            <a:srgbClr val="101620"/>
          </a:solidFill>
          <a:ln w="22860">
            <a:solidFill>
              <a:srgbClr val="002A80"/>
            </a:solidFill>
            <a:prstDash val="solid"/>
          </a:ln>
        </p:spPr>
      </p:sp>
      <p:sp>
        <p:nvSpPr>
          <p:cNvPr id="6" name="Shape 3"/>
          <p:cNvSpPr/>
          <p:nvPr/>
        </p:nvSpPr>
        <p:spPr>
          <a:xfrm>
            <a:off x="641721" y="3086864"/>
            <a:ext cx="6537603" cy="1287423"/>
          </a:xfrm>
          <a:prstGeom prst="roundRect">
            <a:avLst>
              <a:gd name="adj" fmla="val 6156"/>
            </a:avLst>
          </a:prstGeom>
          <a:solidFill>
            <a:srgbClr val="12386E"/>
          </a:solidFill>
          <a:ln/>
        </p:spPr>
      </p:sp>
      <p:sp>
        <p:nvSpPr>
          <p:cNvPr id="7" name="Text 4"/>
          <p:cNvSpPr/>
          <p:nvPr/>
        </p:nvSpPr>
        <p:spPr>
          <a:xfrm>
            <a:off x="830316" y="3275459"/>
            <a:ext cx="3075742" cy="306586"/>
          </a:xfrm>
          <a:prstGeom prst="rect">
            <a:avLst/>
          </a:prstGeom>
          <a:noFill/>
          <a:ln/>
        </p:spPr>
        <p:txBody>
          <a:bodyPr wrap="none" lIns="0" tIns="0" rIns="0" bIns="0" rtlCol="0" anchor="t"/>
          <a:lstStyle/>
          <a:p>
            <a:pPr marL="0" indent="0" algn="l">
              <a:lnSpc>
                <a:spcPts val="2400"/>
              </a:lnSpc>
              <a:buNone/>
            </a:pPr>
            <a:r>
              <a:rPr lang="en-US" sz="1850" b="1" dirty="0">
                <a:solidFill>
                  <a:srgbClr val="FFFFFF"/>
                </a:solidFill>
                <a:latin typeface="Geist Bold" pitchFamily="34" charset="0"/>
                <a:ea typeface="Geist Bold" pitchFamily="34" charset="-122"/>
                <a:cs typeface="Geist Bold" pitchFamily="34" charset="-120"/>
              </a:rPr>
              <a:t>Controller: Delete Request</a:t>
            </a:r>
            <a:endParaRPr lang="en-US" sz="1850" dirty="0"/>
          </a:p>
        </p:txBody>
      </p:sp>
      <p:sp>
        <p:nvSpPr>
          <p:cNvPr id="8" name="Text 5"/>
          <p:cNvSpPr/>
          <p:nvPr/>
        </p:nvSpPr>
        <p:spPr>
          <a:xfrm>
            <a:off x="830316" y="3695154"/>
            <a:ext cx="6160413" cy="245269"/>
          </a:xfrm>
          <a:prstGeom prst="rect">
            <a:avLst/>
          </a:prstGeom>
          <a:noFill/>
          <a:ln/>
        </p:spPr>
        <p:txBody>
          <a:bodyPr wrap="none" lIns="0" tIns="0" rIns="0" bIns="0" rtlCol="0" anchor="t"/>
          <a:lstStyle/>
          <a:p>
            <a:pPr marL="0" indent="0" algn="l">
              <a:lnSpc>
                <a:spcPts val="1900"/>
              </a:lnSpc>
              <a:buNone/>
            </a:pPr>
            <a:r>
              <a:rPr lang="en-US" sz="1450" dirty="0">
                <a:solidFill>
                  <a:srgbClr val="FFFFFF"/>
                </a:solidFill>
                <a:latin typeface="Geist" pitchFamily="34" charset="0"/>
                <a:ea typeface="Geist" pitchFamily="34" charset="-122"/>
                <a:cs typeface="Geist" pitchFamily="34" charset="-120"/>
              </a:rPr>
              <a:t>A request to delete a record (usually via an ID) is sent to the Controller.</a:t>
            </a:r>
            <a:endParaRPr lang="en-US" sz="1450" dirty="0"/>
          </a:p>
        </p:txBody>
      </p:sp>
      <p:sp>
        <p:nvSpPr>
          <p:cNvPr id="9" name="Shape 6"/>
          <p:cNvSpPr/>
          <p:nvPr/>
        </p:nvSpPr>
        <p:spPr>
          <a:xfrm>
            <a:off x="7179324" y="3086864"/>
            <a:ext cx="6537603" cy="1287423"/>
          </a:xfrm>
          <a:prstGeom prst="rect">
            <a:avLst/>
          </a:prstGeom>
          <a:solidFill>
            <a:srgbClr val="12386E"/>
          </a:solidFill>
          <a:ln/>
        </p:spPr>
      </p:sp>
      <p:sp>
        <p:nvSpPr>
          <p:cNvPr id="10" name="Shape 7"/>
          <p:cNvSpPr/>
          <p:nvPr/>
        </p:nvSpPr>
        <p:spPr>
          <a:xfrm>
            <a:off x="7179324" y="3086864"/>
            <a:ext cx="22860" cy="1287423"/>
          </a:xfrm>
          <a:prstGeom prst="roundRect">
            <a:avLst>
              <a:gd name="adj" fmla="val 346676"/>
            </a:avLst>
          </a:prstGeom>
          <a:solidFill>
            <a:srgbClr val="2B5187"/>
          </a:solidFill>
          <a:ln/>
        </p:spPr>
      </p:sp>
      <p:sp>
        <p:nvSpPr>
          <p:cNvPr id="11" name="Text 8"/>
          <p:cNvSpPr/>
          <p:nvPr/>
        </p:nvSpPr>
        <p:spPr>
          <a:xfrm>
            <a:off x="7367919" y="3275459"/>
            <a:ext cx="2358628" cy="306586"/>
          </a:xfrm>
          <a:prstGeom prst="rect">
            <a:avLst/>
          </a:prstGeom>
          <a:noFill/>
          <a:ln/>
        </p:spPr>
        <p:txBody>
          <a:bodyPr wrap="none" lIns="0" tIns="0" rIns="0" bIns="0" rtlCol="0" anchor="t"/>
          <a:lstStyle/>
          <a:p>
            <a:pPr marL="0" indent="0" algn="l">
              <a:lnSpc>
                <a:spcPts val="2400"/>
              </a:lnSpc>
              <a:buNone/>
            </a:pPr>
            <a:r>
              <a:rPr lang="en-US" sz="1850" b="1" dirty="0">
                <a:solidFill>
                  <a:srgbClr val="FFFFFF"/>
                </a:solidFill>
                <a:latin typeface="Geist Bold" pitchFamily="34" charset="0"/>
                <a:ea typeface="Geist Bold" pitchFamily="34" charset="-122"/>
                <a:cs typeface="Geist Bold" pitchFamily="34" charset="-120"/>
              </a:rPr>
              <a:t>User Confirmation</a:t>
            </a:r>
            <a:endParaRPr lang="en-US" sz="1850" dirty="0"/>
          </a:p>
        </p:txBody>
      </p:sp>
      <p:sp>
        <p:nvSpPr>
          <p:cNvPr id="12" name="Text 9"/>
          <p:cNvSpPr/>
          <p:nvPr/>
        </p:nvSpPr>
        <p:spPr>
          <a:xfrm>
            <a:off x="7367919" y="3695154"/>
            <a:ext cx="6160413" cy="490538"/>
          </a:xfrm>
          <a:prstGeom prst="rect">
            <a:avLst/>
          </a:prstGeom>
          <a:noFill/>
          <a:ln/>
        </p:spPr>
        <p:txBody>
          <a:bodyPr wrap="square" lIns="0" tIns="0" rIns="0" bIns="0" rtlCol="0" anchor="t"/>
          <a:lstStyle/>
          <a:p>
            <a:pPr marL="0" indent="0" algn="l">
              <a:lnSpc>
                <a:spcPts val="1900"/>
              </a:lnSpc>
              <a:buNone/>
            </a:pPr>
            <a:r>
              <a:rPr lang="en-US" sz="1450" dirty="0">
                <a:solidFill>
                  <a:srgbClr val="FFFFFF"/>
                </a:solidFill>
                <a:latin typeface="Geist" pitchFamily="34" charset="0"/>
                <a:ea typeface="Geist" pitchFamily="34" charset="-122"/>
                <a:cs typeface="Geist" pitchFamily="34" charset="-120"/>
              </a:rPr>
              <a:t>It's vital to prompt the user for confirmation before proceeding with deletion to prevent accidental data loss.</a:t>
            </a:r>
            <a:endParaRPr lang="en-US" sz="1450" dirty="0"/>
          </a:p>
        </p:txBody>
      </p:sp>
      <p:sp>
        <p:nvSpPr>
          <p:cNvPr id="13" name="Shape 10"/>
          <p:cNvSpPr/>
          <p:nvPr/>
        </p:nvSpPr>
        <p:spPr>
          <a:xfrm>
            <a:off x="641721" y="4374287"/>
            <a:ext cx="6537603" cy="1287423"/>
          </a:xfrm>
          <a:prstGeom prst="rect">
            <a:avLst/>
          </a:prstGeom>
          <a:solidFill>
            <a:srgbClr val="12386E"/>
          </a:solidFill>
          <a:ln/>
        </p:spPr>
      </p:sp>
      <p:sp>
        <p:nvSpPr>
          <p:cNvPr id="14" name="Shape 11"/>
          <p:cNvSpPr/>
          <p:nvPr/>
        </p:nvSpPr>
        <p:spPr>
          <a:xfrm>
            <a:off x="641721" y="4374287"/>
            <a:ext cx="6537603" cy="22860"/>
          </a:xfrm>
          <a:prstGeom prst="roundRect">
            <a:avLst>
              <a:gd name="adj" fmla="val 346676"/>
            </a:avLst>
          </a:prstGeom>
          <a:solidFill>
            <a:srgbClr val="2B5187"/>
          </a:solidFill>
          <a:ln/>
        </p:spPr>
      </p:sp>
      <p:sp>
        <p:nvSpPr>
          <p:cNvPr id="15" name="Text 12"/>
          <p:cNvSpPr/>
          <p:nvPr/>
        </p:nvSpPr>
        <p:spPr>
          <a:xfrm>
            <a:off x="830316" y="4562882"/>
            <a:ext cx="2981444" cy="306586"/>
          </a:xfrm>
          <a:prstGeom prst="rect">
            <a:avLst/>
          </a:prstGeom>
          <a:noFill/>
          <a:ln/>
        </p:spPr>
        <p:txBody>
          <a:bodyPr wrap="none" lIns="0" tIns="0" rIns="0" bIns="0" rtlCol="0" anchor="t"/>
          <a:lstStyle/>
          <a:p>
            <a:pPr marL="0" indent="0" algn="l">
              <a:lnSpc>
                <a:spcPts val="2400"/>
              </a:lnSpc>
              <a:buNone/>
            </a:pPr>
            <a:r>
              <a:rPr lang="en-US" sz="1850" b="1" dirty="0">
                <a:solidFill>
                  <a:srgbClr val="FFFFFF"/>
                </a:solidFill>
                <a:latin typeface="Geist Bold" pitchFamily="34" charset="0"/>
                <a:ea typeface="Geist Bold" pitchFamily="34" charset="-122"/>
                <a:cs typeface="Geist Bold" pitchFamily="34" charset="-120"/>
              </a:rPr>
              <a:t>Model: Database Deletion</a:t>
            </a:r>
            <a:endParaRPr lang="en-US" sz="1850" dirty="0"/>
          </a:p>
        </p:txBody>
      </p:sp>
      <p:sp>
        <p:nvSpPr>
          <p:cNvPr id="16" name="Text 13"/>
          <p:cNvSpPr/>
          <p:nvPr/>
        </p:nvSpPr>
        <p:spPr>
          <a:xfrm>
            <a:off x="830316" y="4982577"/>
            <a:ext cx="6160413" cy="490538"/>
          </a:xfrm>
          <a:prstGeom prst="rect">
            <a:avLst/>
          </a:prstGeom>
          <a:noFill/>
          <a:ln/>
        </p:spPr>
        <p:txBody>
          <a:bodyPr wrap="square" lIns="0" tIns="0" rIns="0" bIns="0" rtlCol="0" anchor="t"/>
          <a:lstStyle/>
          <a:p>
            <a:pPr marL="0" indent="0" algn="l">
              <a:lnSpc>
                <a:spcPts val="1900"/>
              </a:lnSpc>
              <a:buNone/>
            </a:pPr>
            <a:r>
              <a:rPr lang="en-US" sz="1450" dirty="0">
                <a:solidFill>
                  <a:srgbClr val="FFFFFF"/>
                </a:solidFill>
                <a:latin typeface="Geist" pitchFamily="34" charset="0"/>
                <a:ea typeface="Geist" pitchFamily="34" charset="-122"/>
                <a:cs typeface="Geist" pitchFamily="34" charset="-120"/>
              </a:rPr>
              <a:t>The Model executes the database delete query, typically based on a unique identifier.</a:t>
            </a:r>
            <a:endParaRPr lang="en-US" sz="1450" dirty="0"/>
          </a:p>
        </p:txBody>
      </p:sp>
      <p:sp>
        <p:nvSpPr>
          <p:cNvPr id="17" name="Shape 14"/>
          <p:cNvSpPr/>
          <p:nvPr/>
        </p:nvSpPr>
        <p:spPr>
          <a:xfrm>
            <a:off x="7179324" y="4374287"/>
            <a:ext cx="6537603" cy="1287423"/>
          </a:xfrm>
          <a:prstGeom prst="rect">
            <a:avLst/>
          </a:prstGeom>
          <a:solidFill>
            <a:srgbClr val="12386E"/>
          </a:solidFill>
          <a:ln/>
        </p:spPr>
      </p:sp>
      <p:sp>
        <p:nvSpPr>
          <p:cNvPr id="18" name="Shape 15"/>
          <p:cNvSpPr/>
          <p:nvPr/>
        </p:nvSpPr>
        <p:spPr>
          <a:xfrm>
            <a:off x="7179324" y="4374287"/>
            <a:ext cx="22860" cy="1287423"/>
          </a:xfrm>
          <a:prstGeom prst="roundRect">
            <a:avLst>
              <a:gd name="adj" fmla="val 346676"/>
            </a:avLst>
          </a:prstGeom>
          <a:solidFill>
            <a:srgbClr val="2B5187"/>
          </a:solidFill>
          <a:ln/>
        </p:spPr>
      </p:sp>
      <p:sp>
        <p:nvSpPr>
          <p:cNvPr id="19" name="Shape 16"/>
          <p:cNvSpPr/>
          <p:nvPr/>
        </p:nvSpPr>
        <p:spPr>
          <a:xfrm>
            <a:off x="7179324" y="4374287"/>
            <a:ext cx="6537603" cy="22860"/>
          </a:xfrm>
          <a:prstGeom prst="roundRect">
            <a:avLst>
              <a:gd name="adj" fmla="val 346676"/>
            </a:avLst>
          </a:prstGeom>
          <a:solidFill>
            <a:srgbClr val="2B5187"/>
          </a:solidFill>
          <a:ln/>
        </p:spPr>
      </p:sp>
      <p:sp>
        <p:nvSpPr>
          <p:cNvPr id="20" name="Text 17"/>
          <p:cNvSpPr/>
          <p:nvPr/>
        </p:nvSpPr>
        <p:spPr>
          <a:xfrm>
            <a:off x="7367919" y="4562882"/>
            <a:ext cx="2358628" cy="306586"/>
          </a:xfrm>
          <a:prstGeom prst="rect">
            <a:avLst/>
          </a:prstGeom>
          <a:noFill/>
          <a:ln/>
        </p:spPr>
        <p:txBody>
          <a:bodyPr wrap="none" lIns="0" tIns="0" rIns="0" bIns="0" rtlCol="0" anchor="t"/>
          <a:lstStyle/>
          <a:p>
            <a:pPr marL="0" indent="0" algn="l">
              <a:lnSpc>
                <a:spcPts val="2400"/>
              </a:lnSpc>
              <a:buNone/>
            </a:pPr>
            <a:r>
              <a:rPr lang="en-US" sz="1850" b="1" dirty="0">
                <a:solidFill>
                  <a:srgbClr val="FFFFFF"/>
                </a:solidFill>
                <a:latin typeface="Geist Bold" pitchFamily="34" charset="0"/>
                <a:ea typeface="Geist Bold" pitchFamily="34" charset="-122"/>
                <a:cs typeface="Geist Bold" pitchFamily="34" charset="-120"/>
              </a:rPr>
              <a:t>Redirect/Feedback</a:t>
            </a:r>
            <a:endParaRPr lang="en-US" sz="1850" dirty="0"/>
          </a:p>
        </p:txBody>
      </p:sp>
      <p:sp>
        <p:nvSpPr>
          <p:cNvPr id="21" name="Text 18"/>
          <p:cNvSpPr/>
          <p:nvPr/>
        </p:nvSpPr>
        <p:spPr>
          <a:xfrm>
            <a:off x="7367919" y="4982577"/>
            <a:ext cx="6160413" cy="245269"/>
          </a:xfrm>
          <a:prstGeom prst="rect">
            <a:avLst/>
          </a:prstGeom>
          <a:noFill/>
          <a:ln/>
        </p:spPr>
        <p:txBody>
          <a:bodyPr wrap="none" lIns="0" tIns="0" rIns="0" bIns="0" rtlCol="0" anchor="t"/>
          <a:lstStyle/>
          <a:p>
            <a:pPr marL="0" indent="0" algn="l">
              <a:lnSpc>
                <a:spcPts val="1900"/>
              </a:lnSpc>
              <a:buNone/>
            </a:pPr>
            <a:r>
              <a:rPr lang="en-US" sz="1450" dirty="0">
                <a:solidFill>
                  <a:srgbClr val="FFFFFF"/>
                </a:solidFill>
                <a:latin typeface="Geist" pitchFamily="34" charset="0"/>
                <a:ea typeface="Geist" pitchFamily="34" charset="-122"/>
                <a:cs typeface="Geist" pitchFamily="34" charset="-120"/>
              </a:rPr>
              <a:t>After deletion, the user is redirected or shown a success message.</a:t>
            </a:r>
            <a:endParaRPr lang="en-US" sz="1450" dirty="0"/>
          </a:p>
        </p:txBody>
      </p:sp>
      <p:sp>
        <p:nvSpPr>
          <p:cNvPr id="23" name="Rectangle: Top Corners Rounded 22">
            <a:extLst>
              <a:ext uri="{FF2B5EF4-FFF2-40B4-BE49-F238E27FC236}">
                <a16:creationId xmlns:a16="http://schemas.microsoft.com/office/drawing/2014/main" id="{8DDB962A-7157-4230-7B48-521C6B2B97A5}"/>
              </a:ext>
            </a:extLst>
          </p:cNvPr>
          <p:cNvSpPr/>
          <p:nvPr/>
        </p:nvSpPr>
        <p:spPr>
          <a:xfrm>
            <a:off x="0" y="7764317"/>
            <a:ext cx="14630400" cy="465283"/>
          </a:xfrm>
          <a:prstGeom prst="round2SameRect">
            <a:avLst>
              <a:gd name="adj1" fmla="val 0"/>
              <a:gd name="adj2" fmla="val 0"/>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9CE12-F93C-BD8F-F6A4-0C99E1A487B9}"/>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BD7036CE-C868-3282-CB7B-EAB41925B00A}"/>
              </a:ext>
            </a:extLst>
          </p:cNvPr>
          <p:cNvSpPr/>
          <p:nvPr/>
        </p:nvSpPr>
        <p:spPr>
          <a:xfrm>
            <a:off x="793790" y="1226939"/>
            <a:ext cx="13042821" cy="1289923"/>
          </a:xfrm>
          <a:prstGeom prst="rect">
            <a:avLst/>
          </a:prstGeom>
          <a:noFill/>
          <a:ln/>
        </p:spPr>
        <p:txBody>
          <a:bodyPr wrap="square" lIns="0" tIns="0" rIns="0" bIns="0" rtlCol="0" anchor="t"/>
          <a:lstStyle/>
          <a:p>
            <a:pPr marL="0" indent="0" algn="l">
              <a:lnSpc>
                <a:spcPts val="5050"/>
              </a:lnSpc>
              <a:buNone/>
            </a:pPr>
            <a:endParaRPr lang="en-US" sz="3900" dirty="0"/>
          </a:p>
        </p:txBody>
      </p:sp>
      <p:sp>
        <p:nvSpPr>
          <p:cNvPr id="3" name="Text 1">
            <a:extLst>
              <a:ext uri="{FF2B5EF4-FFF2-40B4-BE49-F238E27FC236}">
                <a16:creationId xmlns:a16="http://schemas.microsoft.com/office/drawing/2014/main" id="{05FAF167-93FA-6E5C-243B-6AAB0C7578CF}"/>
              </a:ext>
            </a:extLst>
          </p:cNvPr>
          <p:cNvSpPr/>
          <p:nvPr/>
        </p:nvSpPr>
        <p:spPr>
          <a:xfrm>
            <a:off x="4104083" y="4251369"/>
            <a:ext cx="13042821" cy="1778440"/>
          </a:xfrm>
          <a:prstGeom prst="rect">
            <a:avLst/>
          </a:prstGeom>
          <a:noFill/>
          <a:ln/>
        </p:spPr>
        <p:txBody>
          <a:bodyPr wrap="square" lIns="0" tIns="0" rIns="0" bIns="0" rtlCol="0" anchor="t"/>
          <a:lstStyle/>
          <a:p>
            <a:pPr marL="0" indent="0" algn="l">
              <a:lnSpc>
                <a:spcPts val="2000"/>
              </a:lnSpc>
              <a:buNone/>
            </a:pPr>
            <a:r>
              <a:rPr lang="en-US" sz="8800" u="sng" dirty="0">
                <a:solidFill>
                  <a:srgbClr val="EBEDF0"/>
                </a:solidFill>
                <a:latin typeface="Geist" pitchFamily="34" charset="0"/>
                <a:ea typeface="Geist" pitchFamily="34" charset="-122"/>
                <a:cs typeface="Geist" pitchFamily="34" charset="-120"/>
              </a:rPr>
              <a:t>THANK YOU!</a:t>
            </a:r>
            <a:endParaRPr lang="en-US" sz="8800" u="sng" dirty="0"/>
          </a:p>
        </p:txBody>
      </p:sp>
      <p:pic>
        <p:nvPicPr>
          <p:cNvPr id="9" name="Image 1" descr="preencoded.png">
            <a:extLst>
              <a:ext uri="{FF2B5EF4-FFF2-40B4-BE49-F238E27FC236}">
                <a16:creationId xmlns:a16="http://schemas.microsoft.com/office/drawing/2014/main" id="{3F89BF82-64CC-DDB2-77F0-C9333E8B2A69}"/>
              </a:ext>
            </a:extLst>
          </p:cNvPr>
          <p:cNvPicPr>
            <a:picLocks noChangeAspect="1"/>
          </p:cNvPicPr>
          <p:nvPr/>
        </p:nvPicPr>
        <p:blipFill>
          <a:blip r:embed="rId3"/>
          <a:stretch>
            <a:fillRect/>
          </a:stretch>
        </p:blipFill>
        <p:spPr>
          <a:xfrm>
            <a:off x="8000006" y="4486522"/>
            <a:ext cx="6422231" cy="22860"/>
          </a:xfrm>
          <a:prstGeom prst="rect">
            <a:avLst/>
          </a:prstGeom>
        </p:spPr>
      </p:pic>
      <p:pic>
        <p:nvPicPr>
          <p:cNvPr id="17" name="Image 3" descr="preencoded.png">
            <a:extLst>
              <a:ext uri="{FF2B5EF4-FFF2-40B4-BE49-F238E27FC236}">
                <a16:creationId xmlns:a16="http://schemas.microsoft.com/office/drawing/2014/main" id="{1F794229-4CCD-7786-1D5A-52938E320E58}"/>
              </a:ext>
            </a:extLst>
          </p:cNvPr>
          <p:cNvPicPr>
            <a:picLocks noChangeAspect="1"/>
          </p:cNvPicPr>
          <p:nvPr/>
        </p:nvPicPr>
        <p:blipFill>
          <a:blip r:embed="rId3"/>
          <a:stretch>
            <a:fillRect/>
          </a:stretch>
        </p:blipFill>
        <p:spPr>
          <a:xfrm>
            <a:off x="7414379" y="5731431"/>
            <a:ext cx="6422231" cy="22860"/>
          </a:xfrm>
          <a:prstGeom prst="rect">
            <a:avLst/>
          </a:prstGeom>
        </p:spPr>
      </p:pic>
      <p:sp>
        <p:nvSpPr>
          <p:cNvPr id="23" name="Rectangle: Top Corners Rounded 22">
            <a:extLst>
              <a:ext uri="{FF2B5EF4-FFF2-40B4-BE49-F238E27FC236}">
                <a16:creationId xmlns:a16="http://schemas.microsoft.com/office/drawing/2014/main" id="{DA6B9BD0-057D-FCD9-67F6-61E847BB8353}"/>
              </a:ext>
            </a:extLst>
          </p:cNvPr>
          <p:cNvSpPr/>
          <p:nvPr/>
        </p:nvSpPr>
        <p:spPr>
          <a:xfrm>
            <a:off x="0" y="7764317"/>
            <a:ext cx="14630400" cy="465283"/>
          </a:xfrm>
          <a:prstGeom prst="round2SameRect">
            <a:avLst>
              <a:gd name="adj1" fmla="val 0"/>
              <a:gd name="adj2" fmla="val 0"/>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136402"/>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37</TotalTime>
  <Words>723</Words>
  <Application>Microsoft Office PowerPoint</Application>
  <PresentationFormat>Custom</PresentationFormat>
  <Paragraphs>60</Paragraphs>
  <Slides>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Calibri</vt:lpstr>
      <vt:lpstr>Aptos</vt:lpstr>
      <vt:lpstr>Geist Bold</vt:lpstr>
      <vt:lpstr>Arial</vt:lpstr>
      <vt:lpstr>Geist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HP</dc:creator>
  <cp:lastModifiedBy>aira verola03</cp:lastModifiedBy>
  <cp:revision>12</cp:revision>
  <dcterms:created xsi:type="dcterms:W3CDTF">2025-11-20T01:57:36Z</dcterms:created>
  <dcterms:modified xsi:type="dcterms:W3CDTF">2025-11-21T03:00:09Z</dcterms:modified>
</cp:coreProperties>
</file>